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1.xml" ContentType="application/inkml+xml"/>
  <Override PartName="/ppt/ink/ink2.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3"/>
  </p:notesMasterIdLst>
  <p:handoutMasterIdLst>
    <p:handoutMasterId r:id="rId134"/>
  </p:handoutMasterIdLst>
  <p:sldIdLst>
    <p:sldId id="681" r:id="rId2"/>
    <p:sldId id="600" r:id="rId3"/>
    <p:sldId id="685" r:id="rId4"/>
    <p:sldId id="786" r:id="rId5"/>
    <p:sldId id="787" r:id="rId6"/>
    <p:sldId id="1080" r:id="rId7"/>
    <p:sldId id="1083" r:id="rId8"/>
    <p:sldId id="1084" r:id="rId9"/>
    <p:sldId id="1085" r:id="rId10"/>
    <p:sldId id="1086" r:id="rId11"/>
    <p:sldId id="1087" r:id="rId12"/>
    <p:sldId id="1089" r:id="rId13"/>
    <p:sldId id="1088" r:id="rId14"/>
    <p:sldId id="1090" r:id="rId15"/>
    <p:sldId id="1091" r:id="rId16"/>
    <p:sldId id="1092" r:id="rId17"/>
    <p:sldId id="1093" r:id="rId18"/>
    <p:sldId id="1094" r:id="rId19"/>
    <p:sldId id="788" r:id="rId20"/>
    <p:sldId id="1081" r:id="rId21"/>
    <p:sldId id="789" r:id="rId22"/>
    <p:sldId id="790" r:id="rId23"/>
    <p:sldId id="791" r:id="rId24"/>
    <p:sldId id="792" r:id="rId25"/>
    <p:sldId id="1073" r:id="rId26"/>
    <p:sldId id="793" r:id="rId27"/>
    <p:sldId id="794" r:id="rId28"/>
    <p:sldId id="795" r:id="rId29"/>
    <p:sldId id="796" r:id="rId30"/>
    <p:sldId id="1074" r:id="rId31"/>
    <p:sldId id="797" r:id="rId32"/>
    <p:sldId id="1079" r:id="rId33"/>
    <p:sldId id="798" r:id="rId34"/>
    <p:sldId id="799" r:id="rId35"/>
    <p:sldId id="801" r:id="rId36"/>
    <p:sldId id="1077" r:id="rId37"/>
    <p:sldId id="975" r:id="rId38"/>
    <p:sldId id="909" r:id="rId39"/>
    <p:sldId id="1057" r:id="rId40"/>
    <p:sldId id="1056" r:id="rId41"/>
    <p:sldId id="1059" r:id="rId42"/>
    <p:sldId id="1060" r:id="rId43"/>
    <p:sldId id="1061" r:id="rId44"/>
    <p:sldId id="1064" r:id="rId45"/>
    <p:sldId id="1066" r:id="rId46"/>
    <p:sldId id="1062" r:id="rId47"/>
    <p:sldId id="1065" r:id="rId48"/>
    <p:sldId id="1067" r:id="rId49"/>
    <p:sldId id="1063" r:id="rId50"/>
    <p:sldId id="1068" r:id="rId51"/>
    <p:sldId id="1069" r:id="rId52"/>
    <p:sldId id="1070" r:id="rId53"/>
    <p:sldId id="1071" r:id="rId54"/>
    <p:sldId id="1072" r:id="rId55"/>
    <p:sldId id="1075" r:id="rId56"/>
    <p:sldId id="1076" r:id="rId57"/>
    <p:sldId id="1078" r:id="rId58"/>
    <p:sldId id="1095" r:id="rId59"/>
    <p:sldId id="1112" r:id="rId60"/>
    <p:sldId id="1113" r:id="rId61"/>
    <p:sldId id="1082" r:id="rId62"/>
    <p:sldId id="1114" r:id="rId63"/>
    <p:sldId id="1115" r:id="rId64"/>
    <p:sldId id="1116" r:id="rId65"/>
    <p:sldId id="1117" r:id="rId66"/>
    <p:sldId id="1111" r:id="rId67"/>
    <p:sldId id="807" r:id="rId68"/>
    <p:sldId id="808" r:id="rId69"/>
    <p:sldId id="809" r:id="rId70"/>
    <p:sldId id="1096" r:id="rId71"/>
    <p:sldId id="1098" r:id="rId72"/>
    <p:sldId id="1097" r:id="rId73"/>
    <p:sldId id="1099" r:id="rId74"/>
    <p:sldId id="1100" r:id="rId75"/>
    <p:sldId id="1101" r:id="rId76"/>
    <p:sldId id="1106" r:id="rId77"/>
    <p:sldId id="1107" r:id="rId78"/>
    <p:sldId id="1108" r:id="rId79"/>
    <p:sldId id="1109" r:id="rId80"/>
    <p:sldId id="1110" r:id="rId81"/>
    <p:sldId id="1102" r:id="rId82"/>
    <p:sldId id="1103" r:id="rId83"/>
    <p:sldId id="811" r:id="rId84"/>
    <p:sldId id="813" r:id="rId85"/>
    <p:sldId id="814" r:id="rId86"/>
    <p:sldId id="821" r:id="rId87"/>
    <p:sldId id="815" r:id="rId88"/>
    <p:sldId id="816" r:id="rId89"/>
    <p:sldId id="823" r:id="rId90"/>
    <p:sldId id="960" r:id="rId91"/>
    <p:sldId id="1118" r:id="rId92"/>
    <p:sldId id="1119" r:id="rId93"/>
    <p:sldId id="1120" r:id="rId94"/>
    <p:sldId id="961" r:id="rId95"/>
    <p:sldId id="962" r:id="rId96"/>
    <p:sldId id="963" r:id="rId97"/>
    <p:sldId id="964" r:id="rId98"/>
    <p:sldId id="932" r:id="rId99"/>
    <p:sldId id="955" r:id="rId100"/>
    <p:sldId id="933" r:id="rId101"/>
    <p:sldId id="934" r:id="rId102"/>
    <p:sldId id="935" r:id="rId103"/>
    <p:sldId id="949" r:id="rId104"/>
    <p:sldId id="948" r:id="rId105"/>
    <p:sldId id="950" r:id="rId106"/>
    <p:sldId id="979" r:id="rId107"/>
    <p:sldId id="980" r:id="rId108"/>
    <p:sldId id="981" r:id="rId109"/>
    <p:sldId id="982" r:id="rId110"/>
    <p:sldId id="956" r:id="rId111"/>
    <p:sldId id="936" r:id="rId112"/>
    <p:sldId id="937" r:id="rId113"/>
    <p:sldId id="939" r:id="rId114"/>
    <p:sldId id="957" r:id="rId115"/>
    <p:sldId id="940" r:id="rId116"/>
    <p:sldId id="941" r:id="rId117"/>
    <p:sldId id="942" r:id="rId118"/>
    <p:sldId id="943" r:id="rId119"/>
    <p:sldId id="944" r:id="rId120"/>
    <p:sldId id="945" r:id="rId121"/>
    <p:sldId id="946" r:id="rId122"/>
    <p:sldId id="862" r:id="rId123"/>
    <p:sldId id="863" r:id="rId124"/>
    <p:sldId id="947" r:id="rId125"/>
    <p:sldId id="983" r:id="rId126"/>
    <p:sldId id="958" r:id="rId127"/>
    <p:sldId id="951" r:id="rId128"/>
    <p:sldId id="952" r:id="rId129"/>
    <p:sldId id="953" r:id="rId130"/>
    <p:sldId id="954" r:id="rId131"/>
    <p:sldId id="959" r:id="rId132"/>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4" autoAdjust="0"/>
    <p:restoredTop sz="75837" autoAdjust="0"/>
  </p:normalViewPr>
  <p:slideViewPr>
    <p:cSldViewPr>
      <p:cViewPr varScale="1">
        <p:scale>
          <a:sx n="115" d="100"/>
          <a:sy n="115" d="100"/>
        </p:scale>
        <p:origin x="124"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11/23/2023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1.931"/>
    </inkml:context>
    <inkml:brush xml:id="br0">
      <inkml:brushProperty name="width" value="0.1" units="cm"/>
      <inkml:brushProperty name="height" value="0.1" units="cm"/>
      <inkml:brushProperty name="color" value="#E71224"/>
    </inkml:brush>
  </inkml:definitions>
  <inkml:trace contextRef="#ctx0" brushRef="#br0">2263 1969 24575,'-122'-2'0,"0"-5"0,-191-37 0,220 24 0,1-5 0,1-4 0,-161-75 0,0-26 0,-291-204 0,345 188 0,175 126 0,1-1 0,0-1 0,2-1 0,0 0 0,-30-51 0,45 65 0,1 0 0,0 0 0,1-1 0,0 1 0,1-1 0,0 0 0,0 0 0,0-14 0,2-11 0,3-38 0,1 10 0,-3 33 0,2 0 0,0 1 0,2 0 0,2-1 0,0 2 0,2-1 0,13-29 0,-14 40 0,1 0 0,1 1 0,1-1 0,0 2 0,1 0 0,1 0 0,0 1 0,1 1 0,1 0 0,0 1 0,26-17 0,-8 11 0,1 1 0,1 2 0,0 1 0,55-14 0,155-24 0,-47 26 0,217-1 0,205 31 0,-536 0 0,0 4 0,-1 3 0,0 4 0,-1 4 0,125 43 0,381 191 0,-552-236 0,0 1 0,-2 2 0,0 2 0,58 46 0,-87-62 0,-1 1 0,0-1 0,0 1 0,0 0 0,0 0 0,-1 0 0,0 0 0,-1 0 0,1 1 0,-1 0 0,0-1 0,-1 1 0,0 0 0,0 0 0,0 0 0,-1-1 0,0 1 0,-1 12 0,-1 0 0,-1-1 0,-1 1 0,-1-1 0,0 0 0,-14 30 0,-3-7 0,-2-1 0,-1-1 0,-2-1 0,-62 66 0,39-53 0,-106 84 0,143-126 0,-1 0 0,0 0 0,0-2 0,0 0 0,-1 0 0,-31 8 0,1-4 0,-50 5 0,55-11 0,-81 22 0,79-13 0,-11 4 0,-71 15 0,91-26 0,0 2 0,1 1 0,0 2 0,-58 30 0,69-32 43,-1-2 0,-39 11 0,-10 3-1537,55-15-5332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3.898"/>
    </inkml:context>
    <inkml:brush xml:id="br0">
      <inkml:brushProperty name="width" value="0.1" units="cm"/>
      <inkml:brushProperty name="height" value="0.1" units="cm"/>
      <inkml:brushProperty name="color" value="#E71224"/>
    </inkml:brush>
  </inkml:definitions>
  <inkml:trace contextRef="#ctx0" brushRef="#br0">732 1 24575,'-9'0'0,"-174"4"0,144-1 0,0 2 0,-64 16 0,75-15 0,-1-1 0,0-1 0,0-2 0,-43-1 0,-21 1 0,38 7-1365,32-4-5461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11/23/2023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zh.wikipedia.org/wiki/%E6%B3%A2%E5%85%B0" TargetMode="External"/><Relationship Id="rId2" Type="http://schemas.openxmlformats.org/officeDocument/2006/relationships/slide" Target="../slides/slide101.xml"/><Relationship Id="rId1" Type="http://schemas.openxmlformats.org/officeDocument/2006/relationships/notesMaster" Target="../notesMasters/notesMaster1.xml"/><Relationship Id="rId6" Type="http://schemas.openxmlformats.org/officeDocument/2006/relationships/hyperlink" Target="https://zh.wikipedia.org/w/index.php?title=I.J._Good&amp;action=edit&amp;redlink=1" TargetMode="External"/><Relationship Id="rId5" Type="http://schemas.openxmlformats.org/officeDocument/2006/relationships/hyperlink" Target="https://zh.wikipedia.org/wiki/%E5%86%AF%C2%B7%E8%AF%BA%E4%BC%8A%E6%9B%BC" TargetMode="External"/><Relationship Id="rId4" Type="http://schemas.openxmlformats.org/officeDocument/2006/relationships/hyperlink" Target="https://zh.wikipedia.org/wiki/%E6%96%AF%E5%A1%94%E5%B0%BC%E6%96%AF%E6%8B%89%E5%A4%AB%C2%B7%E4%B9%8C%E6%8B%89%E5%A7%86"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30426222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127</a:t>
            </a:fld>
            <a:endParaRPr lang="en-US" dirty="0"/>
          </a:p>
        </p:txBody>
      </p:sp>
    </p:spTree>
    <p:extLst>
      <p:ext uri="{BB962C8B-B14F-4D97-AF65-F5344CB8AC3E}">
        <p14:creationId xmlns:p14="http://schemas.microsoft.com/office/powerpoint/2010/main" val="23179160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128</a:t>
            </a:fld>
            <a:endParaRPr lang="en-US" dirty="0"/>
          </a:p>
        </p:txBody>
      </p:sp>
    </p:spTree>
    <p:extLst>
      <p:ext uri="{BB962C8B-B14F-4D97-AF65-F5344CB8AC3E}">
        <p14:creationId xmlns:p14="http://schemas.microsoft.com/office/powerpoint/2010/main" val="9817213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129</a:t>
            </a:fld>
            <a:endParaRPr lang="en-US" dirty="0"/>
          </a:p>
        </p:txBody>
      </p:sp>
    </p:spTree>
    <p:extLst>
      <p:ext uri="{BB962C8B-B14F-4D97-AF65-F5344CB8AC3E}">
        <p14:creationId xmlns:p14="http://schemas.microsoft.com/office/powerpoint/2010/main" val="16874853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131</a:t>
            </a:fld>
            <a:endParaRPr lang="en-US" dirty="0"/>
          </a:p>
        </p:txBody>
      </p:sp>
    </p:spTree>
    <p:extLst>
      <p:ext uri="{BB962C8B-B14F-4D97-AF65-F5344CB8AC3E}">
        <p14:creationId xmlns:p14="http://schemas.microsoft.com/office/powerpoint/2010/main" val="1559266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3404283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3951774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3665960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350089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109333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2868429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2666521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1219027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2891798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939565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4131194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3654406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2602044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2416089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949982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1938273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4133550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1047102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1190274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299505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3916406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3268588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3576041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782024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4277391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564303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3611963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546363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3900448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589671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925638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2193377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3114649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491741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2369488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3510897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2509762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640770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743631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277006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3028488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4051205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2787032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3010102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4290669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925409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11240514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24729493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1022841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2136719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3625659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1378661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890030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14896584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7270133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1481234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29167938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30057714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597508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133619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28136759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15300823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3059981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23147906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23530427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24999338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33908514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1436887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25281787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26683329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val="29691502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27645253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26531730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1773986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692654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30941846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35358950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202122"/>
                </a:solidFill>
                <a:effectLst/>
                <a:latin typeface="Arial" panose="020B0604020202020204" pitchFamily="34" charset="0"/>
              </a:rPr>
              <a:t>最早意識到人類科技發展速度加快的是</a:t>
            </a:r>
            <a:r>
              <a:rPr lang="zh-TW" altLang="en-US" b="0" i="0" u="none" strike="noStrike" dirty="0">
                <a:solidFill>
                  <a:srgbClr val="0645AD"/>
                </a:solidFill>
                <a:effectLst/>
                <a:latin typeface="Arial" panose="020B0604020202020204" pitchFamily="34" charset="0"/>
                <a:hlinkClick r:id="rId3" tooltip="波蘭"/>
              </a:rPr>
              <a:t>波蘭</a:t>
            </a:r>
            <a:r>
              <a:rPr lang="zh-TW" altLang="en-US" b="0" i="0" dirty="0">
                <a:solidFill>
                  <a:srgbClr val="202122"/>
                </a:solidFill>
                <a:effectLst/>
                <a:latin typeface="Arial" panose="020B0604020202020204" pitchFamily="34" charset="0"/>
              </a:rPr>
              <a:t>數學家</a:t>
            </a:r>
            <a:r>
              <a:rPr lang="zh-TW" altLang="en-US" b="0" i="0" u="none" strike="noStrike" dirty="0">
                <a:solidFill>
                  <a:srgbClr val="0645AD"/>
                </a:solidFill>
                <a:effectLst/>
                <a:latin typeface="Arial" panose="020B0604020202020204" pitchFamily="34" charset="0"/>
                <a:hlinkClick r:id="rId4" tooltip="斯塔尼斯拉夫·烏拉姆"/>
              </a:rPr>
              <a:t>斯塔尼斯拉夫</a:t>
            </a:r>
            <a:r>
              <a:rPr lang="en-US" altLang="zh-TW" b="0" i="0" u="none" strike="noStrike" dirty="0">
                <a:solidFill>
                  <a:srgbClr val="0645AD"/>
                </a:solidFill>
                <a:effectLst/>
                <a:latin typeface="Arial" panose="020B0604020202020204" pitchFamily="34" charset="0"/>
                <a:hlinkClick r:id="rId4" tooltip="斯塔尼斯拉夫·烏拉姆"/>
              </a:rPr>
              <a:t>·</a:t>
            </a:r>
            <a:r>
              <a:rPr lang="zh-TW" altLang="en-US" b="0" i="0" u="none" strike="noStrike" dirty="0">
                <a:solidFill>
                  <a:srgbClr val="0645AD"/>
                </a:solidFill>
                <a:effectLst/>
                <a:latin typeface="Arial" panose="020B0604020202020204" pitchFamily="34" charset="0"/>
                <a:hlinkClick r:id="rId4" tooltip="斯塔尼斯拉夫·烏拉姆"/>
              </a:rPr>
              <a:t>烏拉姆</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1958</a:t>
            </a:r>
            <a:r>
              <a:rPr lang="zh-TW" altLang="en-US" b="0" i="0" dirty="0">
                <a:solidFill>
                  <a:srgbClr val="202122"/>
                </a:solidFill>
                <a:effectLst/>
                <a:latin typeface="Arial" panose="020B0604020202020204" pitchFamily="34" charset="0"/>
              </a:rPr>
              <a:t>年和電腦科學家</a:t>
            </a:r>
            <a:r>
              <a:rPr lang="zh-TW" altLang="en-US" b="0" i="0" u="none" strike="noStrike" dirty="0">
                <a:solidFill>
                  <a:srgbClr val="0645AD"/>
                </a:solidFill>
                <a:effectLst/>
                <a:latin typeface="Arial" panose="020B0604020202020204" pitchFamily="34" charset="0"/>
                <a:hlinkClick r:id="rId5" tooltip="馮·諾伊曼"/>
              </a:rPr>
              <a:t>馮</a:t>
            </a:r>
            <a:r>
              <a:rPr lang="en-US" altLang="zh-TW" b="0" i="0" u="none" strike="noStrike" dirty="0">
                <a:solidFill>
                  <a:srgbClr val="0645AD"/>
                </a:solidFill>
                <a:effectLst/>
                <a:latin typeface="Arial" panose="020B0604020202020204" pitchFamily="34" charset="0"/>
                <a:hlinkClick r:id="rId5" tooltip="馮·諾伊曼"/>
              </a:rPr>
              <a:t>·</a:t>
            </a:r>
            <a:r>
              <a:rPr lang="zh-TW" altLang="en-US" b="0" i="0" u="none" strike="noStrike" dirty="0">
                <a:solidFill>
                  <a:srgbClr val="0645AD"/>
                </a:solidFill>
                <a:effectLst/>
                <a:latin typeface="Arial" panose="020B0604020202020204" pitchFamily="34" charset="0"/>
                <a:hlinkClick r:id="rId5" tooltip="馮·諾伊曼"/>
              </a:rPr>
              <a:t>諾伊曼</a:t>
            </a:r>
            <a:r>
              <a:rPr lang="zh-TW" altLang="en-US" b="0" i="0" dirty="0">
                <a:solidFill>
                  <a:srgbClr val="202122"/>
                </a:solidFill>
                <a:effectLst/>
                <a:latin typeface="Arial" panose="020B0604020202020204" pitchFamily="34" charset="0"/>
              </a:rPr>
              <a:t>的一次對話中。而統計學家</a:t>
            </a:r>
            <a:r>
              <a:rPr lang="en-US" altLang="zh-TW" b="0" i="0" u="none" strike="noStrike" dirty="0">
                <a:solidFill>
                  <a:srgbClr val="007A5E"/>
                </a:solidFill>
                <a:effectLst/>
                <a:latin typeface="Arial" panose="020B0604020202020204" pitchFamily="34" charset="0"/>
                <a:hlinkClick r:id="rId6"/>
              </a:rPr>
              <a:t>I.J. Good</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1965</a:t>
            </a:r>
            <a:r>
              <a:rPr lang="zh-TW" altLang="en-US" b="0" i="0" dirty="0">
                <a:solidFill>
                  <a:srgbClr val="202122"/>
                </a:solidFill>
                <a:effectLst/>
                <a:latin typeface="Arial" panose="020B0604020202020204" pitchFamily="34" charset="0"/>
              </a:rPr>
              <a:t>年提出科技奇異點的必要條件──「智慧型爆炸」概念：</a:t>
            </a:r>
          </a:p>
          <a:p>
            <a:pPr fontAlgn="t"/>
            <a:r>
              <a:rPr lang="zh-TW" altLang="en-US" b="1" dirty="0">
                <a:solidFill>
                  <a:srgbClr val="B2B7F2"/>
                </a:solidFill>
                <a:effectLst/>
                <a:latin typeface="Times New Roman" panose="02020603050405020304" pitchFamily="18" charset="0"/>
              </a:rPr>
              <a:t>“</a:t>
            </a:r>
            <a:r>
              <a:rPr lang="zh-TW" altLang="en-US" dirty="0">
                <a:effectLst/>
              </a:rPr>
              <a:t>讓我們將超級智慧型機器定義為一種能夠遠遠超過任何人的所有智力活動的機器。如果說設計機器是這些智力活動的一種，那麼超級智慧型機器肯定能夠設計出更加優良的機器；毫無疑問，隨後必將出現一場「智慧型爆炸」，人類的智慧型會被遠遠拋在後面。因此，第一台超級智慧型機器是人類需要完成的最後一項發明，前提是這台機器足夠聽話，會告訴我們如何控制它。</a:t>
            </a:r>
            <a:r>
              <a:rPr lang="en-US" altLang="zh-TW" dirty="0">
                <a:effectLst/>
              </a:rPr>
              <a:t>…… </a:t>
            </a:r>
            <a:r>
              <a:rPr lang="zh-TW" altLang="en-US" dirty="0">
                <a:effectLst/>
              </a:rPr>
              <a:t>在二十世紀之內，超級智慧型機器將很有可能被製造出來，而它會是人類需要進行的最後一項發明。</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23745689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41867619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1404710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33308261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109</a:t>
            </a:fld>
            <a:endParaRPr lang="en-US" dirty="0"/>
          </a:p>
        </p:txBody>
      </p:sp>
    </p:spTree>
    <p:extLst>
      <p:ext uri="{BB962C8B-B14F-4D97-AF65-F5344CB8AC3E}">
        <p14:creationId xmlns:p14="http://schemas.microsoft.com/office/powerpoint/2010/main" val="29031187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110</a:t>
            </a:fld>
            <a:endParaRPr lang="en-US" dirty="0"/>
          </a:p>
        </p:txBody>
      </p:sp>
    </p:spTree>
    <p:extLst>
      <p:ext uri="{BB962C8B-B14F-4D97-AF65-F5344CB8AC3E}">
        <p14:creationId xmlns:p14="http://schemas.microsoft.com/office/powerpoint/2010/main" val="15564566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111</a:t>
            </a:fld>
            <a:endParaRPr lang="en-US" dirty="0"/>
          </a:p>
        </p:txBody>
      </p:sp>
    </p:spTree>
    <p:extLst>
      <p:ext uri="{BB962C8B-B14F-4D97-AF65-F5344CB8AC3E}">
        <p14:creationId xmlns:p14="http://schemas.microsoft.com/office/powerpoint/2010/main" val="25002241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112</a:t>
            </a:fld>
            <a:endParaRPr lang="en-US" dirty="0"/>
          </a:p>
        </p:txBody>
      </p:sp>
    </p:spTree>
    <p:extLst>
      <p:ext uri="{BB962C8B-B14F-4D97-AF65-F5344CB8AC3E}">
        <p14:creationId xmlns:p14="http://schemas.microsoft.com/office/powerpoint/2010/main" val="13547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2699937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113</a:t>
            </a:fld>
            <a:endParaRPr lang="en-US" dirty="0"/>
          </a:p>
        </p:txBody>
      </p:sp>
    </p:spTree>
    <p:extLst>
      <p:ext uri="{BB962C8B-B14F-4D97-AF65-F5344CB8AC3E}">
        <p14:creationId xmlns:p14="http://schemas.microsoft.com/office/powerpoint/2010/main" val="17373317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val="20712714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val="351202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116</a:t>
            </a:fld>
            <a:endParaRPr lang="en-US" dirty="0"/>
          </a:p>
        </p:txBody>
      </p:sp>
    </p:spTree>
    <p:extLst>
      <p:ext uri="{BB962C8B-B14F-4D97-AF65-F5344CB8AC3E}">
        <p14:creationId xmlns:p14="http://schemas.microsoft.com/office/powerpoint/2010/main" val="2978850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117</a:t>
            </a:fld>
            <a:endParaRPr lang="en-US" dirty="0"/>
          </a:p>
        </p:txBody>
      </p:sp>
    </p:spTree>
    <p:extLst>
      <p:ext uri="{BB962C8B-B14F-4D97-AF65-F5344CB8AC3E}">
        <p14:creationId xmlns:p14="http://schemas.microsoft.com/office/powerpoint/2010/main" val="37353729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22240488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119</a:t>
            </a:fld>
            <a:endParaRPr lang="en-US" dirty="0"/>
          </a:p>
        </p:txBody>
      </p:sp>
    </p:spTree>
    <p:extLst>
      <p:ext uri="{BB962C8B-B14F-4D97-AF65-F5344CB8AC3E}">
        <p14:creationId xmlns:p14="http://schemas.microsoft.com/office/powerpoint/2010/main" val="3276226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124</a:t>
            </a:fld>
            <a:endParaRPr lang="en-US" dirty="0"/>
          </a:p>
        </p:txBody>
      </p:sp>
    </p:spTree>
    <p:extLst>
      <p:ext uri="{BB962C8B-B14F-4D97-AF65-F5344CB8AC3E}">
        <p14:creationId xmlns:p14="http://schemas.microsoft.com/office/powerpoint/2010/main" val="6716522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125</a:t>
            </a:fld>
            <a:endParaRPr lang="en-US" dirty="0"/>
          </a:p>
        </p:txBody>
      </p:sp>
    </p:spTree>
    <p:extLst>
      <p:ext uri="{BB962C8B-B14F-4D97-AF65-F5344CB8AC3E}">
        <p14:creationId xmlns:p14="http://schemas.microsoft.com/office/powerpoint/2010/main" val="34458917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126</a:t>
            </a:fld>
            <a:endParaRPr lang="en-US" dirty="0"/>
          </a:p>
        </p:txBody>
      </p:sp>
    </p:spTree>
    <p:extLst>
      <p:ext uri="{BB962C8B-B14F-4D97-AF65-F5344CB8AC3E}">
        <p14:creationId xmlns:p14="http://schemas.microsoft.com/office/powerpoint/2010/main" val="459462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4"/>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9"/>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31"/>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ACB2EC6F-6501-4E04-BD6C-A8A6CABB2C5B}" type="datetimeFigureOut">
              <a:rPr kumimoji="0" lang="en-US" smtClean="0"/>
              <a:pPr/>
              <a:t>11/23/2023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8" name="Rectangle 7"/>
          <p:cNvSpPr>
            <a:spLocks noGrp="1"/>
          </p:cNvSpPr>
          <p:nvPr>
            <p:ph type="dt" sz="half" idx="17"/>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30C84A2-23CF-44F5-B813-5187ED5C7D1C}" type="datetimeFigureOut">
              <a:rPr kumimoji="0" lang="en-US" sz="1200" smtClean="0">
                <a:solidFill>
                  <a:schemeClr val="tx2"/>
                </a:solidFill>
              </a:rPr>
              <a:pPr/>
              <a:t>11/23/2023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F30C84A2-23CF-44F5-B813-5187ED5C7D1C}" type="datetimeFigureOut">
              <a:rPr kumimoji="0" lang="en-US" sz="1200" smtClean="0">
                <a:solidFill>
                  <a:schemeClr val="tx2"/>
                </a:solidFill>
              </a:rPr>
              <a:pPr/>
              <a:t>11/23/2023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s://zh.wikipedia.org/wiki/%E4%BA%8B%E4%BB%B6%E8%A7%86%E7%95%8C"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hyperlink" Target="https://zh.wikipedia.org/wiki/%E5%B9%BE%E4%BD%95%E7%B4%9A%E6%95%B8" TargetMode="External"/><Relationship Id="rId5" Type="http://schemas.openxmlformats.org/officeDocument/2006/relationships/hyperlink" Target="https://zh.wikipedia.org/w/index.php?title=%E5%BA%93%E8%8C%A8%E7%BB%B4%E5%B0%94%E5%AE%9A%E7%90%86&amp;action=edit&amp;redlink=1" TargetMode="External"/><Relationship Id="rId4" Type="http://schemas.openxmlformats.org/officeDocument/2006/relationships/hyperlink" Target="https://zh.wikipedia.org/wiki/%E6%91%A9%E5%B0%94%E5%AE%9A%E5%BE%8B"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8" Type="http://schemas.openxmlformats.org/officeDocument/2006/relationships/hyperlink" Target="https://zh.wikipedia.org/wiki/%E4%BD%8D%E5%85%83" TargetMode="External"/><Relationship Id="rId3" Type="http://schemas.openxmlformats.org/officeDocument/2006/relationships/hyperlink" Target="https://zh.wikipedia.org/wiki/%E6%B3%95%E5%9C%8B" TargetMode="External"/><Relationship Id="rId7" Type="http://schemas.openxmlformats.org/officeDocument/2006/relationships/hyperlink" Target="https://zh.wikipedia.org/wiki/%E6%99%AE%E6%9C%97%E5%85%8B%E9%95%B7%E5%BA%A6"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hyperlink" Target="https://zh.wikipedia.org/wiki/%E7%89%9B%E9%A1%BF%E5%AE%9A%E5%BE%8B" TargetMode="External"/><Relationship Id="rId5" Type="http://schemas.openxmlformats.org/officeDocument/2006/relationships/hyperlink" Target="https://zh.wikipedia.org/wiki/%E7%9A%AE%E5%9F%83%E5%B0%94-%E8%A5%BF%E8%92%99%C2%B7%E6%8B%89%E6%99%AE%E6%8B%89%E6%96%AF" TargetMode="External"/><Relationship Id="rId4" Type="http://schemas.openxmlformats.org/officeDocument/2006/relationships/hyperlink" Target="https://zh.wikipedia.org/wiki/%E6%95%B8%E5%AD%B8%E5%AE%B6"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quora.com/Whats-the-difference-between-distributed-and-distributional-semantic-representations"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proceedings.neurips.cc/paper_files/paper/2000/file/728f206c2a01bf572b5940d7d9a8fa4c-Paper.pdf"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customXml" Target="../ink/ink2.xml"/><Relationship Id="rId4" Type="http://schemas.openxmlformats.org/officeDocument/2006/relationships/image" Target="../media/image430.png"/></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hyperlink" Target="https://zh.wikipedia.org/wiki/%E6%8E%A8%E8%96%A6%E7%B3%BB%E7%B5%B1" TargetMode="External"/><Relationship Id="rId3" Type="http://schemas.openxmlformats.org/officeDocument/2006/relationships/hyperlink" Target="https://zh.wikipedia.org/wiki/%E4%BA%BA%E5%B7%A5%E6%99%BA%E8%83%BD" TargetMode="External"/><Relationship Id="rId7" Type="http://schemas.openxmlformats.org/officeDocument/2006/relationships/hyperlink" Target="https://zh.wikipedia.org/wiki/%E8%87%AA%E5%8B%95%E9%A7%95%E9%A7%9B%E6%B1%BD%E8%BB%8A"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hyperlink" Target="https://zh.wikipedia.org/wiki/%E4%BA%BA%E5%B7%A5%E6%99%BA%E8%83%BD%E5%AF%B9%E9%BD%90#cite_note-:113-13" TargetMode="External"/><Relationship Id="rId5" Type="http://schemas.openxmlformats.org/officeDocument/2006/relationships/hyperlink" Target="https://zh.wikipedia.org/wiki/%E8%AA%9E%E8%A8%80%E6%A8%A1%E5%9E%8B" TargetMode="External"/><Relationship Id="rId4" Type="http://schemas.openxmlformats.org/officeDocument/2006/relationships/hyperlink" Target="https://zh.wikipedia.org/wiki/%E6%9C%BA%E5%99%A8%E4%BA%BA"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zh.wikipedia.org/wiki/%E5%BC%97%E9%87%8C%E5%90%89%E4%BA%9A"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hyperlink" Target="https://zh.wikipedia.org/wiki/%E8%BF%88%E8%BE%BE%E6%96%AF"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27432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語言模型的演進</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202310</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-12</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7DD9F3B-B5E0-B487-1C02-1E89B6A74588}"/>
              </a:ext>
            </a:extLst>
          </p:cNvPr>
          <p:cNvPicPr>
            <a:picLocks noChangeAspect="1"/>
          </p:cNvPicPr>
          <p:nvPr/>
        </p:nvPicPr>
        <p:blipFill>
          <a:blip r:embed="rId2"/>
          <a:stretch>
            <a:fillRect/>
          </a:stretch>
        </p:blipFill>
        <p:spPr>
          <a:xfrm>
            <a:off x="404812" y="661987"/>
            <a:ext cx="8334375" cy="5534025"/>
          </a:xfrm>
          <a:prstGeom prst="rect">
            <a:avLst/>
          </a:prstGeom>
        </p:spPr>
      </p:pic>
    </p:spTree>
    <p:extLst>
      <p:ext uri="{BB962C8B-B14F-4D97-AF65-F5344CB8AC3E}">
        <p14:creationId xmlns:p14="http://schemas.microsoft.com/office/powerpoint/2010/main" val="210760619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200"/>
            <a:ext cx="4267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物理學上黑洞的中心，引力無限大，密度無限小，沒有體積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所有物理定律到此全部失效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一但發生不可能再反轉回原來的狀態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描述技術進步發展的一個點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電動車的奇異點：特斯拉的出現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智慧手機的奇異點：</a:t>
            </a:r>
            <a:r>
              <a:rPr lang="en-US" altLang="zh-TW" sz="3200" b="0" i="0" dirty="0">
                <a:effectLst/>
                <a:latin typeface="微軟正黑體" panose="020B0604030504040204" pitchFamily="34" charset="-120"/>
                <a:ea typeface="微軟正黑體" panose="020B0604030504040204" pitchFamily="34" charset="-120"/>
              </a:rPr>
              <a:t>iPhone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人工智慧的奇異點：</a:t>
            </a:r>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人工智慧的發展速度會越來越快，最終會超過人類智慧，此事件就是奇異點</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504139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14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到達這個點後，人工智慧或其他新技術</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如量子電腦</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，將迅速超越人類智慧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引起社會和經濟變革的階段。</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數學家</a:t>
            </a:r>
            <a:r>
              <a:rPr lang="en-US" altLang="zh-TW" sz="3200" b="0" i="0" dirty="0" err="1">
                <a:effectLst/>
                <a:latin typeface="微軟正黑體" panose="020B0604030504040204" pitchFamily="34" charset="-120"/>
                <a:ea typeface="微軟正黑體" panose="020B0604030504040204" pitchFamily="34" charset="-120"/>
              </a:rPr>
              <a:t>Vernor</a:t>
            </a:r>
            <a:r>
              <a:rPr lang="en-US" altLang="zh-TW" sz="3200" b="0" i="0" dirty="0">
                <a:effectLst/>
                <a:latin typeface="微軟正黑體" panose="020B0604030504040204" pitchFamily="34" charset="-120"/>
                <a:ea typeface="微軟正黑體" panose="020B0604030504040204" pitchFamily="34" charset="-120"/>
              </a:rPr>
              <a:t> </a:t>
            </a:r>
            <a:r>
              <a:rPr lang="en-US" altLang="zh-TW" sz="3200" b="0" i="0" dirty="0" err="1">
                <a:effectLst/>
                <a:latin typeface="微軟正黑體" panose="020B0604030504040204" pitchFamily="34" charset="-120"/>
                <a:ea typeface="微軟正黑體" panose="020B0604030504040204" pitchFamily="34" charset="-120"/>
              </a:rPr>
              <a:t>Vinge</a:t>
            </a:r>
            <a:r>
              <a:rPr lang="en-US" altLang="zh-TW" sz="3200" b="0" i="0" dirty="0">
                <a:effectLst/>
                <a:latin typeface="微軟正黑體" panose="020B0604030504040204" pitchFamily="34" charset="-120"/>
                <a:ea typeface="微軟正黑體" panose="020B0604030504040204" pitchFamily="34" charset="-120"/>
              </a:rPr>
              <a:t> 1982/1993</a:t>
            </a:r>
            <a:r>
              <a:rPr lang="zh-TW" altLang="en-US" sz="3200" b="0" i="0" dirty="0">
                <a:effectLst/>
                <a:latin typeface="微軟正黑體" panose="020B0604030504040204" pitchFamily="34" charset="-120"/>
                <a:ea typeface="微軟正黑體" panose="020B0604030504040204" pitchFamily="34" charset="-120"/>
              </a:rPr>
              <a:t>年提出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科技領袖馬斯克所支持此論點</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對經濟、政治、教育和社會結構的影響。可能會導致失業、收入不平等、生態破壞和其他重大問題，因此需要制定相應的應對策略</a:t>
            </a:r>
          </a:p>
        </p:txBody>
      </p:sp>
    </p:spTree>
    <p:extLst>
      <p:ext uri="{BB962C8B-B14F-4D97-AF65-F5344CB8AC3E}">
        <p14:creationId xmlns:p14="http://schemas.microsoft.com/office/powerpoint/2010/main" val="57225963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0D73909-E008-E119-1C94-09ABE93F7AD8}"/>
              </a:ext>
            </a:extLst>
          </p:cNvPr>
          <p:cNvPicPr>
            <a:picLocks noChangeAspect="1"/>
          </p:cNvPicPr>
          <p:nvPr/>
        </p:nvPicPr>
        <p:blipFill>
          <a:blip r:embed="rId2"/>
          <a:stretch>
            <a:fillRect/>
          </a:stretch>
        </p:blipFill>
        <p:spPr>
          <a:xfrm>
            <a:off x="0" y="818147"/>
            <a:ext cx="9144000" cy="5221705"/>
          </a:xfrm>
          <a:prstGeom prst="rect">
            <a:avLst/>
          </a:prstGeom>
        </p:spPr>
      </p:pic>
    </p:spTree>
    <p:extLst>
      <p:ext uri="{BB962C8B-B14F-4D97-AF65-F5344CB8AC3E}">
        <p14:creationId xmlns:p14="http://schemas.microsoft.com/office/powerpoint/2010/main" val="349285105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038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發生時間推論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人類正在接近一個使得現有科技被完全拋棄或者人類文明被完全顛覆的事件點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在這個事件點以後的事件就像黑洞的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事件視界">
                  <a:extLst>
                    <a:ext uri="{A12FA001-AC4F-418D-AE19-62706E023703}">
                      <ahyp:hlinkClr xmlns:ahyp="http://schemas.microsoft.com/office/drawing/2018/hyperlinkcolor" val="tx"/>
                    </a:ext>
                  </a:extLst>
                </a:hlinkClick>
              </a:rPr>
              <a:t>事件視界</a:t>
            </a:r>
            <a:r>
              <a:rPr lang="zh-TW" altLang="en-US" sz="3200" b="0" i="0" dirty="0">
                <a:effectLst/>
                <a:latin typeface="微軟正黑體" panose="020B0604030504040204" pitchFamily="34" charset="-120"/>
                <a:ea typeface="微軟正黑體" panose="020B0604030504040204" pitchFamily="34" charset="-120"/>
              </a:rPr>
              <a:t>一樣完全無法預測</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4" tooltip="莫耳定律">
                  <a:extLst>
                    <a:ext uri="{A12FA001-AC4F-418D-AE19-62706E023703}">
                      <ahyp:hlinkClr xmlns:ahyp="http://schemas.microsoft.com/office/drawing/2018/hyperlinkcolor" val="tx"/>
                    </a:ext>
                  </a:extLst>
                </a:hlinkClick>
              </a:rPr>
              <a:t>莫耳定律</a:t>
            </a:r>
            <a:r>
              <a:rPr lang="zh-TW" altLang="en-US" sz="3200" b="0" i="0" dirty="0">
                <a:effectLst/>
                <a:latin typeface="微軟正黑體" panose="020B0604030504040204" pitchFamily="34" charset="-120"/>
                <a:ea typeface="微軟正黑體" panose="020B0604030504040204" pitchFamily="34" charset="-120"/>
              </a:rPr>
              <a:t>的擴充定理，即</a:t>
            </a:r>
            <a:r>
              <a:rPr lang="zh-TW" altLang="en-US" sz="3200" b="0" i="0" u="none" strike="noStrike" dirty="0">
                <a:effectLst/>
                <a:latin typeface="微軟正黑體" panose="020B0604030504040204" pitchFamily="34" charset="-120"/>
                <a:ea typeface="微軟正黑體" panose="020B0604030504040204" pitchFamily="34" charset="-120"/>
                <a:hlinkClick r:id="rId5" tooltip="庫茨維爾定理（頁面不存在）">
                  <a:extLst>
                    <a:ext uri="{A12FA001-AC4F-418D-AE19-62706E023703}">
                      <ahyp:hlinkClr xmlns:ahyp="http://schemas.microsoft.com/office/drawing/2018/hyperlinkcolor" val="tx"/>
                    </a:ext>
                  </a:extLst>
                </a:hlinkClick>
              </a:rPr>
              <a:t>庫茨維爾定理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科技的增長以</a:t>
            </a:r>
            <a:r>
              <a:rPr lang="zh-TW" altLang="en-US" sz="3200" b="0" i="0" u="none" strike="noStrike" dirty="0">
                <a:effectLst/>
                <a:latin typeface="微軟正黑體" panose="020B0604030504040204" pitchFamily="34" charset="-120"/>
                <a:ea typeface="微軟正黑體" panose="020B0604030504040204" pitchFamily="34" charset="-120"/>
                <a:hlinkClick r:id="rId6" tooltip="幾何級數">
                  <a:extLst>
                    <a:ext uri="{A12FA001-AC4F-418D-AE19-62706E023703}">
                      <ahyp:hlinkClr xmlns:ahyp="http://schemas.microsoft.com/office/drawing/2018/hyperlinkcolor" val="tx"/>
                    </a:ext>
                  </a:extLst>
                </a:hlinkClick>
              </a:rPr>
              <a:t>幾何級數</a:t>
            </a:r>
            <a:r>
              <a:rPr lang="zh-TW" altLang="en-US" sz="3200" b="0" i="0" dirty="0">
                <a:effectLst/>
                <a:latin typeface="微軟正黑體" panose="020B0604030504040204" pitchFamily="34" charset="-120"/>
                <a:ea typeface="微軟正黑體" panose="020B0604030504040204" pitchFamily="34" charset="-120"/>
              </a:rPr>
              <a:t>進行的結論，他把這個結論稱作「加速度回報定律」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b="0" i="0" dirty="0">
                <a:effectLst/>
                <a:latin typeface="Arial" panose="020B0604020202020204" pitchFamily="34" charset="0"/>
              </a:rPr>
              <a:t>2005</a:t>
            </a:r>
            <a:r>
              <a:rPr lang="zh-TW" altLang="en-US" sz="3200" b="0" i="0" dirty="0">
                <a:effectLst/>
                <a:latin typeface="Arial" panose="020B0604020202020204" pitchFamily="34" charset="0"/>
              </a:rPr>
              <a:t>年到</a:t>
            </a:r>
            <a:r>
              <a:rPr lang="en-US" altLang="zh-TW" sz="3200" b="0" i="0" dirty="0">
                <a:effectLst/>
                <a:latin typeface="Arial" panose="020B0604020202020204" pitchFamily="34" charset="0"/>
              </a:rPr>
              <a:t>2100</a:t>
            </a:r>
            <a:r>
              <a:rPr lang="zh-TW" altLang="en-US" sz="3200" b="0" i="0" dirty="0">
                <a:effectLst/>
                <a:latin typeface="Arial" panose="020B0604020202020204" pitchFamily="34" charset="0"/>
              </a:rPr>
              <a:t>年之間發生。發展會非常迅速，以至大部分人還沒有意識到事件就已經發生了</a:t>
            </a: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6067301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40EC1EA-D956-5EAE-5004-6F86E0E8008A}"/>
              </a:ext>
            </a:extLst>
          </p:cNvPr>
          <p:cNvPicPr>
            <a:picLocks noChangeAspect="1"/>
          </p:cNvPicPr>
          <p:nvPr/>
        </p:nvPicPr>
        <p:blipFill>
          <a:blip r:embed="rId2"/>
          <a:stretch>
            <a:fillRect/>
          </a:stretch>
        </p:blipFill>
        <p:spPr>
          <a:xfrm>
            <a:off x="1447800" y="245330"/>
            <a:ext cx="6489146" cy="6612670"/>
          </a:xfrm>
          <a:prstGeom prst="rect">
            <a:avLst/>
          </a:prstGeom>
        </p:spPr>
      </p:pic>
    </p:spTree>
    <p:extLst>
      <p:ext uri="{BB962C8B-B14F-4D97-AF65-F5344CB8AC3E}">
        <p14:creationId xmlns:p14="http://schemas.microsoft.com/office/powerpoint/2010/main" val="236943768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3343D3E-9598-77B2-C9A8-29B61D1EA181}"/>
              </a:ext>
            </a:extLst>
          </p:cNvPr>
          <p:cNvPicPr>
            <a:picLocks noChangeAspect="1"/>
          </p:cNvPicPr>
          <p:nvPr/>
        </p:nvPicPr>
        <p:blipFill>
          <a:blip r:embed="rId2"/>
          <a:stretch>
            <a:fillRect/>
          </a:stretch>
        </p:blipFill>
        <p:spPr>
          <a:xfrm>
            <a:off x="381000" y="609600"/>
            <a:ext cx="8534400" cy="5801948"/>
          </a:xfrm>
          <a:prstGeom prst="rect">
            <a:avLst/>
          </a:prstGeom>
        </p:spPr>
      </p:pic>
    </p:spTree>
    <p:extLst>
      <p:ext uri="{BB962C8B-B14F-4D97-AF65-F5344CB8AC3E}">
        <p14:creationId xmlns:p14="http://schemas.microsoft.com/office/powerpoint/2010/main" val="26836367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905000" y="3048000"/>
            <a:ext cx="57150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其它科技的推波助瀾</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11/24/2023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106</a:t>
            </a:fld>
            <a:endParaRPr kumimoji="0" lang="en-US" dirty="0"/>
          </a:p>
        </p:txBody>
      </p:sp>
    </p:spTree>
    <p:extLst>
      <p:ext uri="{BB962C8B-B14F-4D97-AF65-F5344CB8AC3E}">
        <p14:creationId xmlns:p14="http://schemas.microsoft.com/office/powerpoint/2010/main" val="12136868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量子電腦的出現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使用量子位元</a:t>
            </a:r>
            <a:r>
              <a:rPr lang="en-US" altLang="zh-TW" sz="3200" b="0" i="0" dirty="0">
                <a:effectLst/>
                <a:latin typeface="微軟正黑體" panose="020B0604030504040204" pitchFamily="34" charset="-120"/>
                <a:ea typeface="微軟正黑體" panose="020B0604030504040204" pitchFamily="34" charset="-120"/>
              </a:rPr>
              <a:t>qubit</a:t>
            </a:r>
            <a:r>
              <a:rPr lang="zh-TW" altLang="en-US" sz="3200" b="0" i="0" dirty="0">
                <a:effectLst/>
                <a:latin typeface="微軟正黑體" panose="020B0604030504040204" pitchFamily="34" charset="-120"/>
                <a:ea typeface="微軟正黑體" panose="020B0604030504040204" pitchFamily="34" charset="-120"/>
              </a:rPr>
              <a:t>而非電子位元</a:t>
            </a:r>
            <a:r>
              <a:rPr lang="en-US" altLang="zh-TW" sz="3200" b="0" i="0" dirty="0">
                <a:effectLst/>
                <a:latin typeface="微軟正黑體" panose="020B0604030504040204" pitchFamily="34" charset="-120"/>
                <a:ea typeface="微軟正黑體" panose="020B0604030504040204" pitchFamily="34" charset="-120"/>
              </a:rPr>
              <a:t>bit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利用量子的疊加態和糾纏態特性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如果是</a:t>
            </a:r>
            <a:r>
              <a:rPr lang="en-US" altLang="zh-TW" sz="3200" b="0" i="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位元的電子電腦，每一次運算只能處理一個</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量子電腦可以同時處理</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數值，是同位元電子電腦速度的</a:t>
            </a:r>
            <a:r>
              <a:rPr lang="en-US" altLang="zh-TW" sz="3200" dirty="0">
                <a:latin typeface="微軟正黑體" panose="020B0604030504040204" pitchFamily="34" charset="-120"/>
                <a:ea typeface="微軟正黑體" panose="020B0604030504040204" pitchFamily="34" charset="-120"/>
              </a:rPr>
              <a:t>2</a:t>
            </a:r>
            <a:r>
              <a:rPr lang="en-US" altLang="zh-TW" sz="3200" baseline="30000" dirty="0">
                <a:latin typeface="微軟正黑體" panose="020B0604030504040204" pitchFamily="34" charset="-120"/>
                <a:ea typeface="微軟正黑體" panose="020B0604030504040204" pitchFamily="34" charset="-120"/>
              </a:rPr>
              <a:t>n</a:t>
            </a:r>
            <a:r>
              <a:rPr lang="zh-TW" altLang="en-US" sz="3200" dirty="0">
                <a:latin typeface="微軟正黑體" panose="020B0604030504040204" pitchFamily="34" charset="-120"/>
                <a:ea typeface="微軟正黑體" panose="020B0604030504040204" pitchFamily="34" charset="-120"/>
              </a:rPr>
              <a:t>倍</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資訊轉換時不會損失能量，不會發熱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n=256</a:t>
            </a:r>
            <a:r>
              <a:rPr lang="zh-TW" altLang="en-US" sz="3200" b="0" i="0" dirty="0">
                <a:effectLst/>
                <a:latin typeface="微軟正黑體" panose="020B0604030504040204" pitchFamily="34" charset="-120"/>
                <a:ea typeface="微軟正黑體" panose="020B0604030504040204" pitchFamily="34" charset="-120"/>
              </a:rPr>
              <a:t>時，即達成量子霸權</a:t>
            </a:r>
            <a:r>
              <a:rPr lang="en-US" altLang="zh-TW" sz="3200" b="0" i="0" dirty="0">
                <a:effectLst/>
                <a:latin typeface="微軟正黑體" panose="020B0604030504040204" pitchFamily="34" charset="-120"/>
                <a:ea typeface="微軟正黑體" panose="020B0604030504040204" pitchFamily="34" charset="-120"/>
              </a:rPr>
              <a:t>(Supremacy)</a:t>
            </a:r>
            <a:r>
              <a:rPr lang="zh-TW" altLang="en-US" sz="3200" b="0" i="0" dirty="0">
                <a:effectLst/>
                <a:latin typeface="微軟正黑體" panose="020B0604030504040204" pitchFamily="34" charset="-120"/>
                <a:ea typeface="微軟正黑體" panose="020B0604030504040204" pitchFamily="34" charset="-120"/>
              </a:rPr>
              <a:t>，算力是目前全球電腦總和</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4481141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s quantum computer hits key milestone by reducing errors">
            <a:extLst>
              <a:ext uri="{FF2B5EF4-FFF2-40B4-BE49-F238E27FC236}">
                <a16:creationId xmlns:a16="http://schemas.microsoft.com/office/drawing/2014/main" id="{126B1591-CBC0-4770-F1DB-2EA80D1C1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04" y="609600"/>
            <a:ext cx="8571992"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4223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19300" y="265456"/>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核熔合技術的出現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太陽核心的原理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恒星發熱的原理</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兩個原子核聚合成一個較重和較輕的粒子，然後發出能量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a:t>
            </a:r>
            <a:r>
              <a:rPr lang="en-US" altLang="zh-TW" sz="3200" b="0" i="0" dirty="0">
                <a:effectLst/>
                <a:latin typeface="微軟正黑體" panose="020B0604030504040204" pitchFamily="34" charset="-120"/>
                <a:ea typeface="微軟正黑體" panose="020B0604030504040204" pitchFamily="34" charset="-120"/>
              </a:rPr>
              <a:t>e=mc</a:t>
            </a:r>
            <a:r>
              <a:rPr lang="en-US" altLang="zh-TW" sz="3200" b="0" i="0" baseline="30000" dirty="0">
                <a:effectLst/>
                <a:latin typeface="微軟正黑體" panose="020B0604030504040204" pitchFamily="34" charset="-120"/>
                <a:ea typeface="微軟正黑體" panose="020B0604030504040204" pitchFamily="34" charset="-120"/>
              </a:rPr>
              <a:t>2</a:t>
            </a:r>
            <a:r>
              <a:rPr lang="zh-TW" altLang="en-US" sz="3200" b="0" i="0" dirty="0">
                <a:effectLst/>
                <a:latin typeface="微軟正黑體" panose="020B0604030504040204" pitchFamily="34" charset="-120"/>
                <a:ea typeface="微軟正黑體" panose="020B0604030504040204" pitchFamily="34" charset="-120"/>
              </a:rPr>
              <a:t>產生能量，是目前能量效率最高的反應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需要高溫高壓環境，因此先需要消耗大量的能量製備環境</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當產生的能量大於製備能量時，即完成「能量淨增益」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水即可當原料，地球上幾乎取之不竭</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07408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077200" cy="501675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在機器學習出現前，將文字轉換成電腦能看得懂的</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是首要問題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首先是</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 Code</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來表示英文</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不同語言有不同方法，例如繁體中文使用</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BIG5</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，就是兩個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的組合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之後使用</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UNICOD</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統一全世界的語言</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但這些方式都只是能</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顯示</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文字，而非</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處理</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這種方式稱之為</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Label Encoding</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將一個文字</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對應</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到一組數字</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標籤</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02223"/>
            <a:ext cx="45720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在電腦中表示詞</a:t>
            </a:r>
          </a:p>
        </p:txBody>
      </p:sp>
    </p:spTree>
    <p:extLst>
      <p:ext uri="{BB962C8B-B14F-4D97-AF65-F5344CB8AC3E}">
        <p14:creationId xmlns:p14="http://schemas.microsoft.com/office/powerpoint/2010/main" val="206431321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人和機器的互動</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11/24/2023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110</a:t>
            </a:fld>
            <a:endParaRPr kumimoji="0" lang="en-US" dirty="0"/>
          </a:p>
        </p:txBody>
      </p:sp>
    </p:spTree>
    <p:extLst>
      <p:ext uri="{BB962C8B-B14F-4D97-AF65-F5344CB8AC3E}">
        <p14:creationId xmlns:p14="http://schemas.microsoft.com/office/powerpoint/2010/main" val="122832987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機器，泛指非人類的自然物體，包括原子等級大小的電子等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人類「體力」在</a:t>
            </a:r>
            <a:r>
              <a:rPr lang="en-US" altLang="zh-TW" sz="3200" b="0" i="0" dirty="0">
                <a:effectLst/>
                <a:latin typeface="微軟正黑體" panose="020B0604030504040204" pitchFamily="34" charset="-120"/>
                <a:ea typeface="微軟正黑體" panose="020B0604030504040204" pitchFamily="34" charset="-120"/>
              </a:rPr>
              <a:t>10</a:t>
            </a:r>
            <a:r>
              <a:rPr lang="zh-TW" altLang="en-US" sz="3200" b="0" i="0" dirty="0">
                <a:effectLst/>
                <a:latin typeface="微軟正黑體" panose="020B0604030504040204" pitchFamily="34" charset="-120"/>
                <a:ea typeface="微軟正黑體" panose="020B0604030504040204" pitchFamily="34" charset="-120"/>
              </a:rPr>
              <a:t>萬年前即被獸力取代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在第二次工業革命後，人體能進行的物理移動，被機器取代，如搬運，交通</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電子電腦發明後，人類的運算力被機器取代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世界</a:t>
            </a:r>
            <a:r>
              <a:rPr lang="en-US" altLang="zh-TW" sz="3200" b="0" i="0" dirty="0">
                <a:effectLst/>
                <a:latin typeface="微軟正黑體" panose="020B0604030504040204" pitchFamily="34" charset="-120"/>
                <a:ea typeface="微軟正黑體" panose="020B0604030504040204" pitchFamily="34" charset="-120"/>
              </a:rPr>
              <a:t>90</a:t>
            </a:r>
            <a:r>
              <a:rPr lang="zh-TW" altLang="en-US" sz="3200" b="0" i="0" dirty="0">
                <a:effectLst/>
                <a:latin typeface="微軟正黑體" panose="020B0604030504040204" pitchFamily="34" charset="-120"/>
                <a:ea typeface="微軟正黑體" panose="020B0604030504040204" pitchFamily="34" charset="-120"/>
              </a:rPr>
              <a:t>年代，人類的邏輯能力被機器取代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之後，人類的整體智力被取代</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400518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將以上能力全部結合，即可能出現完全取代人類的無意識能力體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無意識體的集體邏輯能力是否會產生意識？如蟻群、細胞、侯鳥，魚群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若能力體可以自動獲取能量即可生存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如能力體可以自動獲取物質</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如採礦機器人結合自動產線</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，即可繁殖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具有智慧，體力，可永續，可繁殖的機器，並會以光速進步進化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是否會出現將人類滅絕的邏輯並行動</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有能力</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8161994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1077218"/>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金融軟體新創公司 Runway創辦人 Siqi Chen在個人推特發文</a:t>
            </a:r>
          </a:p>
        </p:txBody>
      </p:sp>
      <p:pic>
        <p:nvPicPr>
          <p:cNvPr id="15" name="圖片 14">
            <a:extLst>
              <a:ext uri="{FF2B5EF4-FFF2-40B4-BE49-F238E27FC236}">
                <a16:creationId xmlns:a16="http://schemas.microsoft.com/office/drawing/2014/main" id="{E3C147F9-EA30-1A17-51AE-8871DCC52914}"/>
              </a:ext>
            </a:extLst>
          </p:cNvPr>
          <p:cNvPicPr>
            <a:picLocks noChangeAspect="1"/>
          </p:cNvPicPr>
          <p:nvPr/>
        </p:nvPicPr>
        <p:blipFill>
          <a:blip r:embed="rId3"/>
          <a:stretch>
            <a:fillRect/>
          </a:stretch>
        </p:blipFill>
        <p:spPr>
          <a:xfrm>
            <a:off x="2035969" y="2237457"/>
            <a:ext cx="5529262" cy="4200755"/>
          </a:xfrm>
          <a:prstGeom prst="rect">
            <a:avLst/>
          </a:prstGeom>
        </p:spPr>
      </p:pic>
    </p:spTree>
    <p:extLst>
      <p:ext uri="{BB962C8B-B14F-4D97-AF65-F5344CB8AC3E}">
        <p14:creationId xmlns:p14="http://schemas.microsoft.com/office/powerpoint/2010/main" val="255159277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8194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a:t>
            </a:r>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AGI</a:t>
            </a:r>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11/24/2023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114</a:t>
            </a:fld>
            <a:endParaRPr kumimoji="0" lang="en-US" dirty="0"/>
          </a:p>
        </p:txBody>
      </p:sp>
    </p:spTree>
    <p:extLst>
      <p:ext uri="{BB962C8B-B14F-4D97-AF65-F5344CB8AC3E}">
        <p14:creationId xmlns:p14="http://schemas.microsoft.com/office/powerpoint/2010/main" val="212333133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649408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332643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9191455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600200"/>
            <a:ext cx="8229600" cy="304698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在對話中選擇誠實、說謊、漠然之後考慮其不同行為的後果</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在網球遊戲中不斷學習獲得技巧</a:t>
            </a:r>
          </a:p>
        </p:txBody>
      </p:sp>
    </p:spTree>
    <p:extLst>
      <p:ext uri="{BB962C8B-B14F-4D97-AF65-F5344CB8AC3E}">
        <p14:creationId xmlns:p14="http://schemas.microsoft.com/office/powerpoint/2010/main" val="226161137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77970252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22839423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13744"/>
            <a:ext cx="8077200" cy="452431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之後常見於影像的深度學習，如物件辨識，「貓」是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，「狗」是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label</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之間無特定關係，只是單純將物件轉成電腦中的數字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但用在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中，文字具有意義，數字</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label</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會有大小之分，如</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小，但在某些象限中，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king &gt; servant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文字又可以排列組合產生新的意義</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無法表達文字之間的相似性</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Label Encoding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5607839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e Spot Work _ Boston Dynamics">
            <a:hlinkClick r:id="" action="ppaction://media"/>
            <a:extLst>
              <a:ext uri="{FF2B5EF4-FFF2-40B4-BE49-F238E27FC236}">
                <a16:creationId xmlns:a16="http://schemas.microsoft.com/office/drawing/2014/main" id="{61B4BDFC-6EC5-5035-A8E6-8CA78D1C45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600" y="990600"/>
            <a:ext cx="8940800" cy="5029200"/>
          </a:xfrm>
          <a:prstGeom prst="rect">
            <a:avLst/>
          </a:prstGeom>
        </p:spPr>
      </p:pic>
    </p:spTree>
    <p:extLst>
      <p:ext uri="{BB962C8B-B14F-4D97-AF65-F5344CB8AC3E}">
        <p14:creationId xmlns:p14="http://schemas.microsoft.com/office/powerpoint/2010/main" val="419531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tlas Gets a Grip _ Boston Dynamics">
            <a:hlinkClick r:id="" action="ppaction://media"/>
            <a:extLst>
              <a:ext uri="{FF2B5EF4-FFF2-40B4-BE49-F238E27FC236}">
                <a16:creationId xmlns:a16="http://schemas.microsoft.com/office/drawing/2014/main" id="{6E985E1A-7D97-19AF-6C4B-F0C03857CD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8200"/>
            <a:ext cx="9076266" cy="5105400"/>
          </a:xfrm>
          <a:prstGeom prst="rect">
            <a:avLst/>
          </a:prstGeom>
        </p:spPr>
      </p:pic>
    </p:spTree>
    <p:extLst>
      <p:ext uri="{BB962C8B-B14F-4D97-AF65-F5344CB8AC3E}">
        <p14:creationId xmlns:p14="http://schemas.microsoft.com/office/powerpoint/2010/main" val="776047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I-generated woman successfully sells nudes to unsuspecting Reddit users">
            <a:extLst>
              <a:ext uri="{FF2B5EF4-FFF2-40B4-BE49-F238E27FC236}">
                <a16:creationId xmlns:a16="http://schemas.microsoft.com/office/drawing/2014/main" id="{9683C701-A394-5E92-CC16-40C68DD1B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371600"/>
            <a:ext cx="8398933"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92168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42C989D8-10A3-D756-0951-0D811C9173BA}"/>
              </a:ext>
            </a:extLst>
          </p:cNvPr>
          <p:cNvPicPr>
            <a:picLocks noChangeAspect="1"/>
          </p:cNvPicPr>
          <p:nvPr/>
        </p:nvPicPr>
        <p:blipFill>
          <a:blip r:embed="rId2"/>
          <a:stretch>
            <a:fillRect/>
          </a:stretch>
        </p:blipFill>
        <p:spPr>
          <a:xfrm>
            <a:off x="1575935" y="0"/>
            <a:ext cx="5992130" cy="6858000"/>
          </a:xfrm>
          <a:prstGeom prst="rect">
            <a:avLst/>
          </a:prstGeom>
        </p:spPr>
      </p:pic>
    </p:spTree>
    <p:extLst>
      <p:ext uri="{BB962C8B-B14F-4D97-AF65-F5344CB8AC3E}">
        <p14:creationId xmlns:p14="http://schemas.microsoft.com/office/powerpoint/2010/main" val="21652894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能力的測試</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03187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圖靈測試（圖靈）：與人類交流的試驗</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咖啡測試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沃茲尼亞克</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：機器在一個家庭中，不刻意設計下，泡好一杯咖啡</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機器人學生測試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格策爾</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：機器去註冊大學，參加和考試，然後通過並獲得學位</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雇員測試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尼爾森</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：機器處在一個經濟上重要的職位，和同樣職位的人類做得同樣好或者更好</a:t>
            </a:r>
          </a:p>
        </p:txBody>
      </p:sp>
    </p:spTree>
    <p:extLst>
      <p:ext uri="{BB962C8B-B14F-4D97-AF65-F5344CB8AC3E}">
        <p14:creationId xmlns:p14="http://schemas.microsoft.com/office/powerpoint/2010/main" val="243044309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拉普拉斯惡魔</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3" tooltip="法國">
                  <a:extLst>
                    <a:ext uri="{A12FA001-AC4F-418D-AE19-62706E023703}">
                      <ahyp:hlinkClr xmlns:ahyp="http://schemas.microsoft.com/office/drawing/2018/hyperlinkcolor" val="tx"/>
                    </a:ext>
                  </a:extLst>
                </a:hlinkClick>
              </a:rPr>
              <a:t>法國</a:t>
            </a:r>
            <a:r>
              <a:rPr lang="zh-TW" altLang="en-US" sz="3200" b="0" i="0" u="none" strike="noStrike" dirty="0">
                <a:effectLst/>
                <a:latin typeface="微軟正黑體" panose="020B0604030504040204" pitchFamily="34" charset="-120"/>
                <a:ea typeface="微軟正黑體" panose="020B0604030504040204" pitchFamily="34" charset="-120"/>
                <a:hlinkClick r:id="rId4" tooltip="數學家">
                  <a:extLst>
                    <a:ext uri="{A12FA001-AC4F-418D-AE19-62706E023703}">
                      <ahyp:hlinkClr xmlns:ahyp="http://schemas.microsoft.com/office/drawing/2018/hyperlinkcolor" val="tx"/>
                    </a:ext>
                  </a:extLst>
                </a:hlinkClick>
              </a:rPr>
              <a:t>數學家</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皮耶</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西蒙</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拉普拉斯</a:t>
            </a:r>
            <a:r>
              <a:rPr lang="zh-TW" altLang="en-US" sz="3200" b="0" i="0" u="none" strike="noStrike" dirty="0">
                <a:effectLst/>
                <a:latin typeface="微軟正黑體" panose="020B0604030504040204" pitchFamily="34" charset="-120"/>
                <a:ea typeface="微軟正黑體" panose="020B0604030504040204" pitchFamily="34" charset="-120"/>
              </a:rPr>
              <a:t>提出</a:t>
            </a:r>
            <a:endParaRPr lang="en-US" altLang="zh-TW" sz="3200" b="0" i="0" u="none" strike="noStrike"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智者若知道宇宙中每個原子確切的位置和動量，能夠使用</a:t>
            </a:r>
            <a:r>
              <a:rPr lang="zh-TW" altLang="en-US" sz="3200" b="0" i="0" u="none" strike="noStrike" dirty="0">
                <a:effectLst/>
                <a:latin typeface="微軟正黑體" panose="020B0604030504040204" pitchFamily="34" charset="-120"/>
                <a:ea typeface="微軟正黑體" panose="020B0604030504040204" pitchFamily="34" charset="-120"/>
                <a:hlinkClick r:id="rId6" tooltip="牛頓定律">
                  <a:extLst>
                    <a:ext uri="{A12FA001-AC4F-418D-AE19-62706E023703}">
                      <ahyp:hlinkClr xmlns:ahyp="http://schemas.microsoft.com/office/drawing/2018/hyperlinkcolor" val="tx"/>
                    </a:ext>
                  </a:extLst>
                </a:hlinkClick>
              </a:rPr>
              <a:t>牛頓定律</a:t>
            </a:r>
            <a:r>
              <a:rPr lang="zh-TW" altLang="en-US" sz="3200" b="0" i="0" dirty="0">
                <a:effectLst/>
                <a:latin typeface="微軟正黑體" panose="020B0604030504040204" pitchFamily="34" charset="-120"/>
                <a:ea typeface="微軟正黑體" panose="020B0604030504040204" pitchFamily="34" charset="-120"/>
              </a:rPr>
              <a:t>來展現宇宙事件的整個過程，包括過去以及未來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如果看過人類有史以來所有文字，即可成為「全能全知者」，並能回答任何問題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分析能力極限。這個極限是由宇宙最大熵、光速、以及將資訊傳送通過一個</a:t>
            </a:r>
            <a:r>
              <a:rPr lang="zh-TW" altLang="en-US" sz="3200" b="0" i="0" u="none" strike="noStrike" dirty="0">
                <a:effectLst/>
                <a:latin typeface="微軟正黑體" panose="020B0604030504040204" pitchFamily="34" charset="-120"/>
                <a:ea typeface="微軟正黑體" panose="020B0604030504040204" pitchFamily="34" charset="-120"/>
                <a:hlinkClick r:id="rId7" tooltip="普朗克長度">
                  <a:extLst>
                    <a:ext uri="{A12FA001-AC4F-418D-AE19-62706E023703}">
                      <ahyp:hlinkClr xmlns:ahyp="http://schemas.microsoft.com/office/drawing/2018/hyperlinkcolor" val="tx"/>
                    </a:ext>
                  </a:extLst>
                </a:hlinkClick>
              </a:rPr>
              <a:t>普朗克長度</a:t>
            </a:r>
            <a:r>
              <a:rPr lang="zh-TW" altLang="en-US" sz="3200" b="0" i="0" dirty="0">
                <a:effectLst/>
                <a:latin typeface="微軟正黑體" panose="020B0604030504040204" pitchFamily="34" charset="-120"/>
                <a:ea typeface="微軟正黑體" panose="020B0604030504040204" pitchFamily="34" charset="-120"/>
              </a:rPr>
              <a:t>所需要的時間得來的，約為</a:t>
            </a:r>
            <a:r>
              <a:rPr lang="en-US" altLang="zh-TW" sz="3200" b="0" i="0" dirty="0">
                <a:effectLst/>
                <a:latin typeface="微軟正黑體" panose="020B0604030504040204" pitchFamily="34" charset="-120"/>
                <a:ea typeface="微軟正黑體" panose="020B0604030504040204" pitchFamily="34" charset="-120"/>
              </a:rPr>
              <a:t>10</a:t>
            </a:r>
            <a:r>
              <a:rPr lang="en-US" altLang="zh-TW" sz="3200" b="0" i="0" baseline="30000" dirty="0">
                <a:effectLst/>
                <a:latin typeface="微軟正黑體" panose="020B0604030504040204" pitchFamily="34" charset="-120"/>
                <a:ea typeface="微軟正黑體" panose="020B0604030504040204" pitchFamily="34" charset="-120"/>
              </a:rPr>
              <a:t>120</a:t>
            </a:r>
            <a:r>
              <a:rPr lang="zh-TW" altLang="en-US" sz="3200" b="0" i="0" u="none" strike="noStrike" dirty="0">
                <a:effectLst/>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位元</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460166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276600"/>
            <a:ext cx="5410200" cy="990600"/>
          </a:xfrm>
        </p:spPr>
        <p:txBody>
          <a:bodyPr/>
          <a:lstStyle/>
          <a:p>
            <a:pPr algn="just"/>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Recursive Improvement</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11/24/2023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126</a:t>
            </a:fld>
            <a:endParaRPr kumimoji="0" lang="en-US" dirty="0"/>
          </a:p>
        </p:txBody>
      </p:sp>
    </p:spTree>
    <p:extLst>
      <p:ext uri="{BB962C8B-B14F-4D97-AF65-F5344CB8AC3E}">
        <p14:creationId xmlns:p14="http://schemas.microsoft.com/office/powerpoint/2010/main" val="326065370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5800725" cy="418334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6400800" y="2133600"/>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6372224" y="5007177"/>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6365451" y="3977614"/>
            <a:ext cx="2543175" cy="584775"/>
          </a:xfrm>
          <a:prstGeom prst="rect">
            <a:avLst/>
          </a:prstGeom>
          <a:noFill/>
        </p:spPr>
        <p:txBody>
          <a:bodyPr wrap="square">
            <a:spAutoFit/>
          </a:bodyPr>
          <a:lstStyle/>
          <a:p>
            <a:r>
              <a:rPr lang="en-US" altLang="zh-TW" sz="3200" dirty="0" err="1">
                <a:latin typeface="微軟正黑體" panose="020B0604030504040204" pitchFamily="34" charset="-120"/>
                <a:ea typeface="微軟正黑體" panose="020B0604030504040204" pitchFamily="34" charset="-120"/>
              </a:rPr>
              <a:t>ChatGPT</a:t>
            </a:r>
            <a:endParaRPr lang="zh-TW" altLang="en-US" sz="32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6524625" y="606682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224668536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124200"/>
            <a:ext cx="4581525" cy="33040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5629275" y="305258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5629275" y="4943389"/>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5561965" y="1784767"/>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5610225" y="596611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118518013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206210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自己開始不斷演化變更聰明，然後再改良自己變得再更聰明，無限循環下去</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將在數十年之內，成為比人類聰明數千億倍的智慧體</a:t>
            </a: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653" y="6198867"/>
            <a:ext cx="685800" cy="4945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C4B061C-6CC7-831D-997C-9063A92FF317}"/>
              </a:ext>
            </a:extLst>
          </p:cNvPr>
          <p:cNvSpPr txBox="1"/>
          <p:nvPr/>
        </p:nvSpPr>
        <p:spPr>
          <a:xfrm>
            <a:off x="3200400" y="3175194"/>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57566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ED37F2F-ABF3-7C4A-28F1-38D47002F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78" y="228600"/>
            <a:ext cx="8401844" cy="646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72261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onential Growth and Decay | CK-12 Foundation">
            <a:extLst>
              <a:ext uri="{FF2B5EF4-FFF2-40B4-BE49-F238E27FC236}">
                <a16:creationId xmlns:a16="http://schemas.microsoft.com/office/drawing/2014/main" id="{4C6E2039-D889-AD02-DD45-BE72290F1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7256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144208"/>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可能組礙</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進步的因素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47700" y="1413063"/>
            <a:ext cx="8229600" cy="5016758"/>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大規模的災難，最可能發生的是國家之間相互毀滅的核戰或小行星撞地球</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無論電腦硬體發展到多先進的程度，我們都無法讓其「甦醒」</a:t>
            </a:r>
            <a:r>
              <a:rPr lang="en-US" altLang="zh-TW" sz="3200" b="0" i="0" dirty="0">
                <a:effectLst/>
                <a:latin typeface="微軟正黑體" panose="020B0604030504040204" pitchFamily="34" charset="-120"/>
                <a:ea typeface="微軟正黑體" panose="020B0604030504040204" pitchFamily="34" charset="-120"/>
              </a:rPr>
              <a:t>(EA</a:t>
            </a:r>
            <a:r>
              <a:rPr lang="zh-TW" altLang="en-US" sz="3200" b="0" i="0" dirty="0">
                <a:effectLst/>
                <a:latin typeface="微軟正黑體" panose="020B0604030504040204" pitchFamily="34" charset="-120"/>
                <a:ea typeface="微軟正黑體" panose="020B0604030504040204" pitchFamily="34" charset="-120"/>
              </a:rPr>
              <a:t>的出現？</a:t>
            </a:r>
            <a:r>
              <a:rPr lang="en-US" altLang="zh-TW" sz="3200" b="0" i="0" dirty="0">
                <a:effectLst/>
                <a:latin typeface="微軟正黑體" panose="020B0604030504040204" pitchFamily="34" charset="-120"/>
                <a:ea typeface="微軟正黑體" panose="020B0604030504040204" pitchFamily="34" charset="-120"/>
              </a:rPr>
              <a:t>)</a:t>
            </a:r>
            <a:endParaRPr lang="zh-TW" altLang="en-US"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我們大大低估了人類大腦的計算能力，這將使得電腦超越人腦的時間大大延遲</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藝術對於人類的阻礙，以及人類的藝術不能讓機器人明白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這就是宇宙進化的正常過程，無法阻止也不需要阻止</a:t>
            </a:r>
          </a:p>
        </p:txBody>
      </p:sp>
    </p:spTree>
    <p:extLst>
      <p:ext uri="{BB962C8B-B14F-4D97-AF65-F5344CB8AC3E}">
        <p14:creationId xmlns:p14="http://schemas.microsoft.com/office/powerpoint/2010/main" val="8026844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465263"/>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一個詞被視為完全獨立於其它詞的向量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例如說字典中有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萬個字，就定義一個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萬維的向量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每個詞佔一個維度，稱為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one-hot encoding</a:t>
            </a:r>
          </a:p>
          <a:p>
            <a:pPr marL="361950" indent="-361950">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但還是無法表示詞之間的關聯</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05000" y="2286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用高維向量來表示</a:t>
            </a:r>
          </a:p>
        </p:txBody>
      </p:sp>
      <p:pic>
        <p:nvPicPr>
          <p:cNvPr id="6146" name="Picture 2">
            <a:extLst>
              <a:ext uri="{FF2B5EF4-FFF2-40B4-BE49-F238E27FC236}">
                <a16:creationId xmlns:a16="http://schemas.microsoft.com/office/drawing/2014/main" id="{A0076607-6691-29CF-0CDA-B59847DED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37" y="4463387"/>
            <a:ext cx="7566126" cy="219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164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24000"/>
            <a:ext cx="8077200" cy="156966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一個詞的意義由他的鄰居決定</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鄰居是多遠？距離幾個字？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如果是用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，就只管旁邊的字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Neighbor Based</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3" name="圖片 2">
            <a:extLst>
              <a:ext uri="{FF2B5EF4-FFF2-40B4-BE49-F238E27FC236}">
                <a16:creationId xmlns:a16="http://schemas.microsoft.com/office/drawing/2014/main" id="{614AFA5F-1C27-D928-B085-FC7C66B5D7AB}"/>
              </a:ext>
            </a:extLst>
          </p:cNvPr>
          <p:cNvPicPr>
            <a:picLocks noChangeAspect="1"/>
          </p:cNvPicPr>
          <p:nvPr/>
        </p:nvPicPr>
        <p:blipFill>
          <a:blip r:embed="rId3"/>
          <a:stretch>
            <a:fillRect/>
          </a:stretch>
        </p:blipFill>
        <p:spPr>
          <a:xfrm>
            <a:off x="647700" y="3732476"/>
            <a:ext cx="7848600" cy="2596259"/>
          </a:xfrm>
          <a:prstGeom prst="rect">
            <a:avLst/>
          </a:prstGeom>
        </p:spPr>
      </p:pic>
    </p:spTree>
    <p:extLst>
      <p:ext uri="{BB962C8B-B14F-4D97-AF65-F5344CB8AC3E}">
        <p14:creationId xmlns:p14="http://schemas.microsoft.com/office/powerpoint/2010/main" val="21928212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24000"/>
            <a:ext cx="8077200" cy="304698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維度太高，一個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萬字彙就是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X20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資料太稀疏</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向量中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太多</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很難計算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無法加新字，加新字整個向量要重新建構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希望建構一個</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低維</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並且</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稠密</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的向量，並且詞之間要有</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關聯</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高維向量的問題</a:t>
            </a:r>
          </a:p>
        </p:txBody>
      </p:sp>
    </p:spTree>
    <p:extLst>
      <p:ext uri="{BB962C8B-B14F-4D97-AF65-F5344CB8AC3E}">
        <p14:creationId xmlns:p14="http://schemas.microsoft.com/office/powerpoint/2010/main" val="29954595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077200" cy="58477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將剛才的高維向量用數學方法降維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SVD)</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低維稠密向量建構</a:t>
            </a:r>
          </a:p>
        </p:txBody>
      </p:sp>
      <p:pic>
        <p:nvPicPr>
          <p:cNvPr id="3" name="圖片 2">
            <a:extLst>
              <a:ext uri="{FF2B5EF4-FFF2-40B4-BE49-F238E27FC236}">
                <a16:creationId xmlns:a16="http://schemas.microsoft.com/office/drawing/2014/main" id="{00592D83-D9EA-87AC-9BE6-5250975F80CE}"/>
              </a:ext>
            </a:extLst>
          </p:cNvPr>
          <p:cNvPicPr>
            <a:picLocks noChangeAspect="1"/>
          </p:cNvPicPr>
          <p:nvPr/>
        </p:nvPicPr>
        <p:blipFill>
          <a:blip r:embed="rId3"/>
          <a:stretch>
            <a:fillRect/>
          </a:stretch>
        </p:blipFill>
        <p:spPr>
          <a:xfrm>
            <a:off x="914400" y="2590800"/>
            <a:ext cx="7467600" cy="3425411"/>
          </a:xfrm>
          <a:prstGeom prst="rect">
            <a:avLst/>
          </a:prstGeom>
        </p:spPr>
      </p:pic>
    </p:spTree>
    <p:extLst>
      <p:ext uri="{BB962C8B-B14F-4D97-AF65-F5344CB8AC3E}">
        <p14:creationId xmlns:p14="http://schemas.microsoft.com/office/powerpoint/2010/main" val="38212941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447800"/>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使用神經網路及反向傳播</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(1986</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神經機率語言模型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Bengio</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 from scratch(2008</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Mikolov</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2013</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GloVe</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(2014</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年提出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04800"/>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直接學一個低維稠密向量</a:t>
            </a:r>
          </a:p>
        </p:txBody>
      </p:sp>
    </p:spTree>
    <p:extLst>
      <p:ext uri="{BB962C8B-B14F-4D97-AF65-F5344CB8AC3E}">
        <p14:creationId xmlns:p14="http://schemas.microsoft.com/office/powerpoint/2010/main" val="24914646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743200" y="2819400"/>
            <a:ext cx="40386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語言模型概論</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9946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2819400"/>
            <a:ext cx="54102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自然語言處理概論</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7764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3046988"/>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Language Modeling(LM)</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用來解決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問題中的一種方法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並無法解決所有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視圖建立一個機率分佈的數學方法來表達語句中基本單位的排列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年代開始研究</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spTree>
    <p:extLst>
      <p:ext uri="{BB962C8B-B14F-4D97-AF65-F5344CB8AC3E}">
        <p14:creationId xmlns:p14="http://schemas.microsoft.com/office/powerpoint/2010/main" val="22315039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304698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語言最常見的分隔是句子</a:t>
            </a:r>
            <a:endPar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一句話由多個詞或字組成</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如果用字來分，一句話有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個中文字，一個中文字有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13000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種可能性，整句話就有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13000</a:t>
            </a:r>
            <a:r>
              <a:rPr kumimoji="1" lang="en-US" altLang="zh-TW" sz="3200"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種可能</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所以這句話是句「人話」的機率非常低</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spTree>
    <p:extLst>
      <p:ext uri="{BB962C8B-B14F-4D97-AF65-F5344CB8AC3E}">
        <p14:creationId xmlns:p14="http://schemas.microsoft.com/office/powerpoint/2010/main" val="6337729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371600"/>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語言模型就是一個</a:t>
            </a:r>
            <a:r>
              <a:rPr kumimoji="1" lang="zh-TW" altLang="en-US"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機率模型</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個字的句子的機率分佈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為了減少參數空間，將這句話的機率表示成從左到右的產生過程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pic>
        <p:nvPicPr>
          <p:cNvPr id="3" name="圖片 2">
            <a:extLst>
              <a:ext uri="{FF2B5EF4-FFF2-40B4-BE49-F238E27FC236}">
                <a16:creationId xmlns:a16="http://schemas.microsoft.com/office/drawing/2014/main" id="{DDB14D0E-0222-7EF7-7582-7C227F6D8542}"/>
              </a:ext>
            </a:extLst>
          </p:cNvPr>
          <p:cNvPicPr>
            <a:picLocks noChangeAspect="1"/>
          </p:cNvPicPr>
          <p:nvPr/>
        </p:nvPicPr>
        <p:blipFill>
          <a:blip r:embed="rId3"/>
          <a:stretch>
            <a:fillRect/>
          </a:stretch>
        </p:blipFill>
        <p:spPr>
          <a:xfrm>
            <a:off x="2900362" y="2514600"/>
            <a:ext cx="3343275" cy="790575"/>
          </a:xfrm>
          <a:prstGeom prst="rect">
            <a:avLst/>
          </a:prstGeom>
        </p:spPr>
      </p:pic>
      <p:pic>
        <p:nvPicPr>
          <p:cNvPr id="7" name="圖片 6">
            <a:extLst>
              <a:ext uri="{FF2B5EF4-FFF2-40B4-BE49-F238E27FC236}">
                <a16:creationId xmlns:a16="http://schemas.microsoft.com/office/drawing/2014/main" id="{0A767A7F-4D40-DF3E-0489-284F7536C098}"/>
              </a:ext>
            </a:extLst>
          </p:cNvPr>
          <p:cNvPicPr>
            <a:picLocks noChangeAspect="1"/>
          </p:cNvPicPr>
          <p:nvPr/>
        </p:nvPicPr>
        <p:blipFill>
          <a:blip r:embed="rId4"/>
          <a:stretch>
            <a:fillRect/>
          </a:stretch>
        </p:blipFill>
        <p:spPr>
          <a:xfrm>
            <a:off x="1450746" y="4953000"/>
            <a:ext cx="6852108" cy="1150982"/>
          </a:xfrm>
          <a:prstGeom prst="rect">
            <a:avLst/>
          </a:prstGeom>
        </p:spPr>
      </p:pic>
    </p:spTree>
    <p:extLst>
      <p:ext uri="{BB962C8B-B14F-4D97-AF65-F5344CB8AC3E}">
        <p14:creationId xmlns:p14="http://schemas.microsoft.com/office/powerpoint/2010/main" val="22625211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上面的方法並沒有降低參數</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使用馬克夫假設，任意單語</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a:t>
            </a:r>
            <a:r>
              <a:rPr kumimoji="1" lang="en-US" altLang="zh-TW" sz="3200" baseline="-250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的出現只和前</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n-1</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個詞有關</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稱之為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元語言模型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pic>
        <p:nvPicPr>
          <p:cNvPr id="3" name="圖片 2">
            <a:extLst>
              <a:ext uri="{FF2B5EF4-FFF2-40B4-BE49-F238E27FC236}">
                <a16:creationId xmlns:a16="http://schemas.microsoft.com/office/drawing/2014/main" id="{DE3CDA30-86BC-14CE-DBF9-23D10CA527A6}"/>
              </a:ext>
            </a:extLst>
          </p:cNvPr>
          <p:cNvPicPr>
            <a:picLocks noChangeAspect="1"/>
          </p:cNvPicPr>
          <p:nvPr/>
        </p:nvPicPr>
        <p:blipFill>
          <a:blip r:embed="rId3"/>
          <a:stretch>
            <a:fillRect/>
          </a:stretch>
        </p:blipFill>
        <p:spPr>
          <a:xfrm>
            <a:off x="1461654" y="3352800"/>
            <a:ext cx="6830291" cy="1219200"/>
          </a:xfrm>
          <a:prstGeom prst="rect">
            <a:avLst/>
          </a:prstGeom>
        </p:spPr>
      </p:pic>
    </p:spTree>
    <p:extLst>
      <p:ext uri="{BB962C8B-B14F-4D97-AF65-F5344CB8AC3E}">
        <p14:creationId xmlns:p14="http://schemas.microsoft.com/office/powerpoint/2010/main" val="30508257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2554545"/>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n=1</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時稱為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，各字獨立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n=2</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時稱為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，前字相關</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n=3</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時稱為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trigram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字相關</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通常</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n&lt;=3</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變大時會並不會讓模型更好</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spTree>
    <p:extLst>
      <p:ext uri="{BB962C8B-B14F-4D97-AF65-F5344CB8AC3E}">
        <p14:creationId xmlns:p14="http://schemas.microsoft.com/office/powerpoint/2010/main" val="27971228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743200" y="2819400"/>
            <a:ext cx="40386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統計語言模型</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140667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76400"/>
            <a:ext cx="80772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怎麼計算不同語言模型的機率？</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計算每種排列組合出現的</a:t>
            </a:r>
            <a:r>
              <a:rPr kumimoji="1" lang="zh-TW" altLang="en-US"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次數</a:t>
            </a:r>
            <a:endPar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在哪裏出現的次數呢？</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語料庫</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(Corpus)</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，儘可能收集人類有史以來說過所有的文字</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語料庫是近代語言模型的最重大突破</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可以讓你「算」字的出現的次數</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稱之為</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Counte</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-based</a:t>
            </a: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語言模型概論</a:t>
            </a:r>
          </a:p>
        </p:txBody>
      </p:sp>
    </p:spTree>
    <p:extLst>
      <p:ext uri="{BB962C8B-B14F-4D97-AF65-F5344CB8AC3E}">
        <p14:creationId xmlns:p14="http://schemas.microsoft.com/office/powerpoint/2010/main" val="19092672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452431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是一個「純統計」的語言模型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是一個「機率」語言模型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計數</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所以語料庫中沒出現過的排列組合，機率就是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但語料庫中的排列組合無法代表這個排列組合以後不會出現</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因此會有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機率，是一種機率分佈問題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元語言模型</a:t>
            </a:r>
          </a:p>
        </p:txBody>
      </p:sp>
    </p:spTree>
    <p:extLst>
      <p:ext uri="{BB962C8B-B14F-4D97-AF65-F5344CB8AC3E}">
        <p14:creationId xmlns:p14="http://schemas.microsoft.com/office/powerpoint/2010/main" val="27048164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統計機率中是連續的函式，但</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元語言模型是離散函式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無法使用傳統機率密度模型，必須使用機率質量模型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必須要讓語料庫中的機率分佈儘量接近實際應用中的機率分佈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使用平滑法</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(Smoothing)</a:t>
            </a: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元語言模型</a:t>
            </a:r>
          </a:p>
        </p:txBody>
      </p:sp>
    </p:spTree>
    <p:extLst>
      <p:ext uri="{BB962C8B-B14F-4D97-AF65-F5344CB8AC3E}">
        <p14:creationId xmlns:p14="http://schemas.microsoft.com/office/powerpoint/2010/main" val="19789056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452431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最佳化這個語言模型難度太大，因為都是非常接近</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的數值相乘</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無法建立大於</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的模型，很多跨句子的</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問題就無法解決</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需要大量人工平滑</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越大時運算量非常可怕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無法建立詞之間的相似度</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743200" y="202223"/>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元語言模型</a:t>
            </a:r>
          </a:p>
        </p:txBody>
      </p:sp>
    </p:spTree>
    <p:extLst>
      <p:ext uri="{BB962C8B-B14F-4D97-AF65-F5344CB8AC3E}">
        <p14:creationId xmlns:p14="http://schemas.microsoft.com/office/powerpoint/2010/main" val="34606940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2554545"/>
          </a:xfrm>
          <a:prstGeom prst="rect">
            <a:avLst/>
          </a:prstGeom>
          <a:noFill/>
        </p:spPr>
        <p:txBody>
          <a:bodyPr wrap="square" rtlCol="0">
            <a:spAutoFit/>
          </a:bodyPr>
          <a:lstStyle/>
          <a:p>
            <a:pPr marL="361950" indent="-36195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自然語言指的是人類交流的語言</a:t>
            </a:r>
            <a:endParaRPr lang="en-US" altLang="zh-TW" sz="3200" dirty="0">
              <a:latin typeface="微軟正黑體" panose="020B0604030504040204" pitchFamily="34" charset="-120"/>
              <a:ea typeface="微軟正黑體" panose="020B0604030504040204" pitchFamily="34" charset="-120"/>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程式語言就不是自然語言</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賦予電腦支援和操縱人類語言的能力</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只針對有文字的語言，只有語音的語言嚴格來說不在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的範圍</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752600" y="304800"/>
            <a:ext cx="6019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自然語言處理是什麼</a:t>
            </a:r>
          </a:p>
        </p:txBody>
      </p:sp>
    </p:spTree>
    <p:extLst>
      <p:ext uri="{BB962C8B-B14F-4D97-AF65-F5344CB8AC3E}">
        <p14:creationId xmlns:p14="http://schemas.microsoft.com/office/powerpoint/2010/main" val="34215488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133600" y="2819400"/>
            <a:ext cx="57150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神經網路語言模型</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158745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5509200"/>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distributional/distributed</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表示</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前者是統計用語，用來說明詞是使用上下文來建立其分佈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後者是神經網路用語，用來表示語被轉換成低維連續向量在空間中分散</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https://www.quora.com/Whats-the-difference-between-distributed-and-distributional-semantic-representations</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81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神經網路語言模型</a:t>
            </a:r>
          </a:p>
        </p:txBody>
      </p:sp>
    </p:spTree>
    <p:extLst>
      <p:ext uri="{BB962C8B-B14F-4D97-AF65-F5344CB8AC3E}">
        <p14:creationId xmlns:p14="http://schemas.microsoft.com/office/powerpoint/2010/main" val="34608987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600200"/>
            <a:ext cx="8077200" cy="206210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前饋神經網路模型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循環神經網路模型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端到端記憶網路模型</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台大和微軟提出的</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81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神經網路語言模型</a:t>
            </a:r>
          </a:p>
        </p:txBody>
      </p:sp>
    </p:spTree>
    <p:extLst>
      <p:ext uri="{BB962C8B-B14F-4D97-AF65-F5344CB8AC3E}">
        <p14:creationId xmlns:p14="http://schemas.microsoft.com/office/powerpoint/2010/main" val="22814261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225689"/>
            <a:ext cx="8077200" cy="5016758"/>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Bengio</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提出使用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FFN</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的網路對</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P(w</a:t>
            </a:r>
            <a:r>
              <a:rPr kumimoji="1" lang="en-US" altLang="zh-TW" sz="3200" baseline="-25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aseline="-25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wi-n+1</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a:t>
            </a:r>
            <a:r>
              <a:rPr kumimoji="1" lang="en-US" altLang="zh-TW" sz="3200" baseline="-25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i-1</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進行預訓練</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先將詞表示成</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one-hot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編碼，再經過隱藏層不斷轉換成低維的稠密向量，不斷重複</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最後接上一個</a:t>
            </a:r>
            <a:r>
              <a:rPr kumimoji="1" lang="en-US" altLang="zh-TW" sz="3200"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Softmax</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對應到所有詞的機率分佈，再取最大機率的那個詞</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https://proceedings.neurips.cc/paper_files/paper/2000/file/728f206c2a01bf572b5940d7d9a8fa4c-Paper.pdf</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81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神經網路語言模型</a:t>
            </a:r>
          </a:p>
        </p:txBody>
      </p:sp>
    </p:spTree>
    <p:extLst>
      <p:ext uri="{BB962C8B-B14F-4D97-AF65-F5344CB8AC3E}">
        <p14:creationId xmlns:p14="http://schemas.microsoft.com/office/powerpoint/2010/main" val="5430433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270CC45-FFB9-8347-D3AA-C6B425DE3194}"/>
              </a:ext>
            </a:extLst>
          </p:cNvPr>
          <p:cNvPicPr>
            <a:picLocks noChangeAspect="1"/>
          </p:cNvPicPr>
          <p:nvPr/>
        </p:nvPicPr>
        <p:blipFill>
          <a:blip r:embed="rId3"/>
          <a:stretch>
            <a:fillRect/>
          </a:stretch>
        </p:blipFill>
        <p:spPr>
          <a:xfrm>
            <a:off x="485775" y="414337"/>
            <a:ext cx="8172450" cy="6029325"/>
          </a:xfrm>
          <a:prstGeom prst="rect">
            <a:avLst/>
          </a:prstGeom>
        </p:spPr>
      </p:pic>
    </p:spTree>
    <p:extLst>
      <p:ext uri="{BB962C8B-B14F-4D97-AF65-F5344CB8AC3E}">
        <p14:creationId xmlns:p14="http://schemas.microsoft.com/office/powerpoint/2010/main" val="36586173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225689"/>
            <a:ext cx="8077200" cy="452431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引入了一個劃時代的概念：</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 Embedding(</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詞嵌入</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一個詞，代表了多個面向</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(aspect)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不同的面向稱之為一個特徵</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(feature). </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不同的詞在每個特徵上的表示都不同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最後對應到特徵維度</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個特徵</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上的高維稠密空間向量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詞表大小和歷史詞長度不會影響整個模型的參數量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981200" y="228600"/>
            <a:ext cx="5181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神經網路語言模型</a:t>
            </a:r>
          </a:p>
        </p:txBody>
      </p:sp>
    </p:spTree>
    <p:extLst>
      <p:ext uri="{BB962C8B-B14F-4D97-AF65-F5344CB8AC3E}">
        <p14:creationId xmlns:p14="http://schemas.microsoft.com/office/powerpoint/2010/main" val="17941549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46749E3-D7F6-D433-4D45-A26946AF3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7" name="文字方塊 6">
            <a:extLst>
              <a:ext uri="{FF2B5EF4-FFF2-40B4-BE49-F238E27FC236}">
                <a16:creationId xmlns:a16="http://schemas.microsoft.com/office/drawing/2014/main" id="{C3C96981-05A0-69E2-0286-764DED90648D}"/>
              </a:ext>
            </a:extLst>
          </p:cNvPr>
          <p:cNvSpPr txBox="1"/>
          <p:nvPr/>
        </p:nvSpPr>
        <p:spPr>
          <a:xfrm>
            <a:off x="2667000" y="6248400"/>
            <a:ext cx="4572000" cy="369332"/>
          </a:xfrm>
          <a:prstGeom prst="rect">
            <a:avLst/>
          </a:prstGeom>
          <a:noFill/>
        </p:spPr>
        <p:txBody>
          <a:bodyPr wrap="square">
            <a:spAutoFit/>
          </a:bodyPr>
          <a:lstStyle/>
          <a:p>
            <a:r>
              <a:rPr lang="zh-TW" altLang="en-US" dirty="0">
                <a:hlinkClick r:id="rId3"/>
              </a:rPr>
              <a:t>https://ronxin.github.io/wevi/</a:t>
            </a:r>
            <a:endParaRPr lang="zh-TW" altLang="en-US" dirty="0"/>
          </a:p>
        </p:txBody>
      </p:sp>
    </p:spTree>
    <p:extLst>
      <p:ext uri="{BB962C8B-B14F-4D97-AF65-F5344CB8AC3E}">
        <p14:creationId xmlns:p14="http://schemas.microsoft.com/office/powerpoint/2010/main" val="3176885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828800" y="2933700"/>
            <a:ext cx="61722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Embeddings</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Tree>
    <p:extLst>
      <p:ext uri="{BB962C8B-B14F-4D97-AF65-F5344CB8AC3E}">
        <p14:creationId xmlns:p14="http://schemas.microsoft.com/office/powerpoint/2010/main" val="35784170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世間萬物本身遵守著數學及物理定律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在人類出現前，就已經存在，大部分和人類無關</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和人類的活動的知識的則有關</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但人類的活動</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物理及心理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也是遵守物理及數學定理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有些定理可能人類還沒發現</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這些定理所組成的現象，本來就可以用各種方式表示</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或表徵</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599035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「恒星」這個東西，早就出現在時光中了，早在人類出現就有了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「恒星」這個「東西」，就有很多不同表達方式，如中文的「恒星」，英文的「</a:t>
            </a:r>
            <a:r>
              <a:rPr lang="en-US" altLang="zh-TW" sz="3200" b="0" i="0" dirty="0">
                <a:effectLst/>
                <a:latin typeface="微軟正黑體" panose="020B0604030504040204" pitchFamily="34" charset="-120"/>
                <a:ea typeface="微軟正黑體" panose="020B0604030504040204" pitchFamily="34" charset="-120"/>
              </a:rPr>
              <a:t>Star</a:t>
            </a:r>
            <a:r>
              <a:rPr lang="zh-TW" altLang="en-US" sz="3200" b="0" i="0" dirty="0">
                <a:effectLst/>
                <a:latin typeface="微軟正黑體" panose="020B0604030504040204" pitchFamily="34" charset="-120"/>
                <a:ea typeface="微軟正黑體" panose="020B0604030504040204" pitchFamily="34" charset="-120"/>
              </a:rPr>
              <a:t>」、法文的「</a:t>
            </a:r>
            <a:r>
              <a:rPr lang="en-US" altLang="zh-TW" sz="3200" b="0" i="0" dirty="0">
                <a:effectLst/>
                <a:latin typeface="Linux Libertine"/>
              </a:rPr>
              <a:t>Étoile</a:t>
            </a:r>
            <a:r>
              <a:rPr lang="zh-TW" altLang="en-US" sz="3200" b="0" i="0" dirty="0">
                <a:effectLst/>
                <a:latin typeface="Linux Libertine"/>
              </a:rPr>
              <a:t>」</a:t>
            </a:r>
            <a:r>
              <a:rPr lang="zh-TW" altLang="en-US" sz="3200" b="0" i="0" dirty="0">
                <a:effectLst/>
                <a:latin typeface="微軟正黑體" panose="020B0604030504040204" pitchFamily="34" charset="-120"/>
                <a:ea typeface="微軟正黑體" panose="020B0604030504040204" pitchFamily="34" charset="-120"/>
              </a:rPr>
              <a:t>韓文的「</a:t>
            </a:r>
            <a:r>
              <a:rPr lang="ko-KR" altLang="en-US" sz="3200" b="0" i="0" dirty="0">
                <a:effectLst/>
                <a:latin typeface="Arial" panose="020B0604020202020204" pitchFamily="34" charset="0"/>
              </a:rPr>
              <a:t>항성</a:t>
            </a:r>
            <a:r>
              <a:rPr lang="zh-TW" altLang="en-US" sz="3200" b="0" i="0" dirty="0">
                <a:effectLst/>
                <a:latin typeface="Arial" panose="020B0604020202020204" pitchFamily="34" charset="0"/>
              </a:rPr>
              <a:t>」</a:t>
            </a:r>
            <a:r>
              <a:rPr lang="en-US" altLang="zh-TW" sz="3200" dirty="0">
                <a:latin typeface="Arial" panose="020B0604020202020204" pitchFamily="34" charset="0"/>
              </a:rPr>
              <a:t>……</a:t>
            </a:r>
            <a:r>
              <a:rPr lang="zh-TW" altLang="en-US" sz="3200" b="0" i="0" dirty="0">
                <a:effectLst/>
                <a:latin typeface="微軟正黑體" panose="020B0604030504040204" pitchFamily="34" charset="-120"/>
                <a:ea typeface="微軟正黑體" panose="020B0604030504040204" pitchFamily="34" charset="-120"/>
              </a:rPr>
              <a:t>但指的是同一個東西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也可用「光子」排列組合的「快照」來表示這個東西，如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ko-KR" altLang="en-US" sz="32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022665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841242"/>
            <a:ext cx="8077200" cy="3046988"/>
          </a:xfrm>
          <a:prstGeom prst="rect">
            <a:avLst/>
          </a:prstGeom>
          <a:noFill/>
        </p:spPr>
        <p:txBody>
          <a:bodyPr wrap="square" rtlCol="0">
            <a:spAutoFit/>
          </a:bodyPr>
          <a:lstStyle/>
          <a:p>
            <a:pPr marL="361950" indent="-36195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一開始是想解決機器翻譯問題，</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後來發現這是門很大的學問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就像學英文一樣，從最基礎的字母開始，然後背單字</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字彙表</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開始閱讀，了解文意</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最後可以作文，產生內容</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752600" y="304800"/>
            <a:ext cx="6019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自然語言處理是什麼</a:t>
            </a:r>
          </a:p>
        </p:txBody>
      </p:sp>
    </p:spTree>
    <p:extLst>
      <p:ext uri="{BB962C8B-B14F-4D97-AF65-F5344CB8AC3E}">
        <p14:creationId xmlns:p14="http://schemas.microsoft.com/office/powerpoint/2010/main" val="23026085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pic>
        <p:nvPicPr>
          <p:cNvPr id="1026" name="Picture 2">
            <a:extLst>
              <a:ext uri="{FF2B5EF4-FFF2-40B4-BE49-F238E27FC236}">
                <a16:creationId xmlns:a16="http://schemas.microsoft.com/office/drawing/2014/main" id="{87DB9522-A707-70BB-03C2-5C179A8AA1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107072"/>
            <a:ext cx="5712281" cy="545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5905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表達某件事物的方式，千百萬種，但如果說到宇宙間最通用的表達方式，就是「數學」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數學也是電腦唯一能看懂的語言</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如果有一種數學的表達方式，能表示出全世界的各種東西，並且能用較「緊密」的方式來</a:t>
            </a:r>
            <a:r>
              <a:rPr lang="zh-TW" altLang="en-US" sz="3200" b="0" i="0" dirty="0">
                <a:solidFill>
                  <a:srgbClr val="FF0000"/>
                </a:solidFill>
                <a:effectLst/>
                <a:latin typeface="微軟正黑體" panose="020B0604030504040204" pitchFamily="34" charset="-120"/>
                <a:ea typeface="微軟正黑體" panose="020B0604030504040204" pitchFamily="34" charset="-120"/>
              </a:rPr>
              <a:t>對應</a:t>
            </a:r>
            <a:r>
              <a:rPr lang="zh-TW" altLang="en-US" sz="3200" b="0" i="0" dirty="0">
                <a:effectLst/>
                <a:latin typeface="微軟正黑體" panose="020B0604030504040204" pitchFamily="34" charset="-120"/>
                <a:ea typeface="微軟正黑體" panose="020B0604030504040204" pitchFamily="34" charset="-120"/>
              </a:rPr>
              <a:t>萬物之間的關係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試著用</a:t>
            </a:r>
            <a:r>
              <a:rPr lang="zh-TW" altLang="en-US" sz="3200" b="0" i="0" dirty="0">
                <a:solidFill>
                  <a:srgbClr val="FFFF00"/>
                </a:solidFill>
                <a:effectLst/>
                <a:latin typeface="微軟正黑體" panose="020B0604030504040204" pitchFamily="34" charset="-120"/>
                <a:ea typeface="微軟正黑體" panose="020B0604030504040204" pitchFamily="34" charset="-120"/>
              </a:rPr>
              <a:t>高維的稠密向量</a:t>
            </a:r>
            <a:r>
              <a:rPr lang="zh-TW" altLang="en-US" sz="3200" b="0" i="0" dirty="0">
                <a:effectLst/>
                <a:latin typeface="微軟正黑體" panose="020B0604030504040204" pitchFamily="34" charset="-120"/>
                <a:ea typeface="微軟正黑體" panose="020B0604030504040204" pitchFamily="34" charset="-120"/>
              </a:rPr>
              <a:t>來表達，這個表達空間估且稱為</a:t>
            </a:r>
            <a:r>
              <a:rPr lang="en-US" altLang="zh-TW" sz="3200" b="0" i="0" dirty="0">
                <a:effectLst/>
                <a:latin typeface="微軟正黑體" panose="020B0604030504040204" pitchFamily="34" charset="-120"/>
                <a:ea typeface="微軟正黑體" panose="020B0604030504040204" pitchFamily="34" charset="-120"/>
              </a:rPr>
              <a:t>Truth Vector Space</a:t>
            </a:r>
          </a:p>
        </p:txBody>
      </p:sp>
    </p:spTree>
    <p:extLst>
      <p:ext uri="{BB962C8B-B14F-4D97-AF65-F5344CB8AC3E}">
        <p14:creationId xmlns:p14="http://schemas.microsoft.com/office/powerpoint/2010/main" val="19908259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人類的知識有限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利用人類有史以來所有產生的知識，建立成一個</a:t>
            </a:r>
            <a:r>
              <a:rPr lang="en-US" altLang="zh-TW" sz="3200" b="0" i="0" dirty="0">
                <a:effectLst/>
                <a:latin typeface="微軟正黑體" panose="020B0604030504040204" pitchFamily="34" charset="-120"/>
                <a:ea typeface="微軟正黑體" panose="020B0604030504040204" pitchFamily="34" charset="-120"/>
              </a:rPr>
              <a:t>Human Knowledge Vector Space</a:t>
            </a:r>
            <a:r>
              <a:rPr lang="zh-TW" altLang="en-US" sz="3200" b="0" i="0" dirty="0">
                <a:effectLst/>
                <a:latin typeface="微軟正黑體" panose="020B0604030504040204" pitchFamily="34" charset="-120"/>
                <a:ea typeface="微軟正黑體" panose="020B0604030504040204" pitchFamily="34" charset="-120"/>
              </a:rPr>
              <a:t>，表達成高維度的稠密向量空間</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這個</a:t>
            </a:r>
            <a:r>
              <a:rPr lang="en-US" altLang="zh-TW" sz="3200" b="0" i="0" dirty="0">
                <a:effectLst/>
                <a:latin typeface="微軟正黑體" panose="020B0604030504040204" pitchFamily="34" charset="-120"/>
                <a:ea typeface="微軟正黑體" panose="020B0604030504040204" pitchFamily="34" charset="-120"/>
              </a:rPr>
              <a:t>HKVS</a:t>
            </a:r>
            <a:r>
              <a:rPr lang="zh-TW" altLang="en-US" sz="3200" b="0" i="0" dirty="0">
                <a:effectLst/>
                <a:latin typeface="微軟正黑體" panose="020B0604030504040204" pitchFamily="34" charset="-120"/>
                <a:ea typeface="微軟正黑體" panose="020B0604030504040204" pitchFamily="34" charset="-120"/>
              </a:rPr>
              <a:t>是人類所有知識</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有限</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也這個向量空間一定是</a:t>
            </a:r>
            <a:r>
              <a:rPr lang="en-US" altLang="zh-TW" sz="3200" b="0" i="0" dirty="0">
                <a:effectLst/>
                <a:latin typeface="微軟正黑體" panose="020B0604030504040204" pitchFamily="34" charset="-120"/>
                <a:ea typeface="微軟正黑體" panose="020B0604030504040204" pitchFamily="34" charset="-120"/>
              </a:rPr>
              <a:t>Truth Vector Space</a:t>
            </a:r>
            <a:r>
              <a:rPr lang="zh-TW" altLang="en-US" sz="3200" b="0" i="0" dirty="0">
                <a:effectLst/>
                <a:latin typeface="微軟正黑體" panose="020B0604030504040204" pitchFamily="34" charset="-120"/>
                <a:ea typeface="微軟正黑體" panose="020B0604030504040204" pitchFamily="34" charset="-120"/>
              </a:rPr>
              <a:t>的子集合</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26999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人類所有知識，不管來源於文字、影片、視訊、聲音等，在這個</a:t>
            </a:r>
            <a:r>
              <a:rPr lang="en-US" altLang="zh-TW" sz="3200" dirty="0">
                <a:latin typeface="微軟正黑體" panose="020B0604030504040204" pitchFamily="34" charset="-120"/>
                <a:ea typeface="微軟正黑體" panose="020B0604030504040204" pitchFamily="34" charset="-120"/>
              </a:rPr>
              <a:t>HKVS</a:t>
            </a:r>
            <a:r>
              <a:rPr lang="zh-TW" altLang="en-US" sz="3200" dirty="0">
                <a:latin typeface="微軟正黑體" panose="020B0604030504040204" pitchFamily="34" charset="-120"/>
                <a:ea typeface="微軟正黑體" panose="020B0604030504040204" pitchFamily="34" charset="-120"/>
              </a:rPr>
              <a:t>中都可以「對應」到一個向量空間</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因此我們說這個向量空間，就是將資料「</a:t>
            </a:r>
            <a:r>
              <a:rPr lang="en-US" altLang="zh-TW" sz="3200" b="0" i="0" dirty="0">
                <a:effectLst/>
                <a:latin typeface="微軟正黑體" panose="020B0604030504040204" pitchFamily="34" charset="-120"/>
                <a:ea typeface="微軟正黑體" panose="020B0604030504040204" pitchFamily="34" charset="-120"/>
              </a:rPr>
              <a:t>embed</a:t>
            </a:r>
            <a:r>
              <a:rPr lang="zh-TW" altLang="en-US" sz="3200" b="0" i="0" dirty="0">
                <a:effectLst/>
                <a:latin typeface="微軟正黑體" panose="020B0604030504040204" pitchFamily="34" charset="-120"/>
                <a:ea typeface="微軟正黑體" panose="020B0604030504040204" pitchFamily="34" charset="-120"/>
              </a:rPr>
              <a:t>」到向量空間中</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因此這個向量空間稱之為</a:t>
            </a:r>
            <a:r>
              <a:rPr lang="en-US" altLang="zh-TW" sz="3200" b="0" i="0" dirty="0">
                <a:effectLst/>
                <a:latin typeface="微軟正黑體" panose="020B0604030504040204" pitchFamily="34" charset="-120"/>
                <a:ea typeface="微軟正黑體" panose="020B0604030504040204" pitchFamily="34" charset="-120"/>
              </a:rPr>
              <a:t>Embedding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是人類知識和數學向量「對應」的關係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感覺像是把人類知識「嵌入」另一個空間的概念</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所以</a:t>
            </a:r>
            <a:r>
              <a:rPr lang="en-US" altLang="zh-TW" sz="3200" b="0" i="0" dirty="0">
                <a:effectLst/>
                <a:latin typeface="微軟正黑體" panose="020B0604030504040204" pitchFamily="34" charset="-120"/>
                <a:ea typeface="微軟正黑體" panose="020B0604030504040204" pitchFamily="34" charset="-120"/>
              </a:rPr>
              <a:t>Truth Vector Space</a:t>
            </a:r>
            <a:r>
              <a:rPr lang="zh-TW" altLang="en-US" sz="3200" b="0" i="0" dirty="0">
                <a:effectLst/>
                <a:latin typeface="微軟正黑體" panose="020B0604030504040204" pitchFamily="34" charset="-120"/>
                <a:ea typeface="微軟正黑體" panose="020B0604030504040204" pitchFamily="34" charset="-120"/>
              </a:rPr>
              <a:t>也就是一個嵌入</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677308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不同顏色的寶石嵌在一面石牆上的照片">
            <a:extLst>
              <a:ext uri="{FF2B5EF4-FFF2-40B4-BE49-F238E27FC236}">
                <a16:creationId xmlns:a16="http://schemas.microsoft.com/office/drawing/2014/main" id="{B6076FC3-0ABB-6427-002C-9E05496F5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1052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畫一塊方型的蛋糕照片，然後把不同顏色發光的寶石嵌在這蛋糕裏面的照片，蛋糕是黃色的，寶石有各種顏色，寶石要多一點，每一面都要有，不要有蠟蠋，要用照片不要用畫的，寶石排列要不整齊">
            <a:extLst>
              <a:ext uri="{FF2B5EF4-FFF2-40B4-BE49-F238E27FC236}">
                <a16:creationId xmlns:a16="http://schemas.microsoft.com/office/drawing/2014/main" id="{61A860F6-DD08-8550-39CD-5948B565C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0431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目前人類知識的</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，大部分來自文字</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隨著數位時代的演進，目前大部分的資料來源是文字、影像，視訊、聲音等可完全數位化的資料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但是用高維稠密空間的表達方式，才是最方便且通用的方式</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中，最重要的參數就是「特徵」，也就是這個向量空間的維度</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68503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中，最重要的參數就是「特徵」，也就是這個向量空間的維度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每一個特徵代表一個「方面」</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這個特徵不需要由人工制定，只要給他一個維度數值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模型會利用不同的方式來學習這些特徵的值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591144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word embedding的示意圖">
            <a:extLst>
              <a:ext uri="{FF2B5EF4-FFF2-40B4-BE49-F238E27FC236}">
                <a16:creationId xmlns:a16="http://schemas.microsoft.com/office/drawing/2014/main" id="{02F67EAE-9F92-2E4C-4549-E9190FE9A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362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目前的語言模型，最重要的部分就是把文字</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詞、句、段、章、書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對應到詞向量空間中</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越大型的語言，對應的越完整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詞向量的應用很早，現在的搜尋引擎早就不用</a:t>
            </a:r>
            <a:r>
              <a:rPr lang="en-US" altLang="zh-TW" sz="3200" b="0" i="0" dirty="0">
                <a:effectLst/>
                <a:latin typeface="微軟正黑體" panose="020B0604030504040204" pitchFamily="34" charset="-120"/>
                <a:ea typeface="微軟正黑體" panose="020B0604030504040204" pitchFamily="34" charset="-120"/>
              </a:rPr>
              <a:t>keyword search</a:t>
            </a:r>
            <a:r>
              <a:rPr lang="zh-TW" altLang="en-US" sz="3200" b="0" i="0" dirty="0">
                <a:effectLst/>
                <a:latin typeface="微軟正黑體" panose="020B0604030504040204" pitchFamily="34" charset="-120"/>
                <a:ea typeface="微軟正黑體" panose="020B0604030504040204" pitchFamily="34" charset="-120"/>
              </a:rPr>
              <a:t>，大約在</a:t>
            </a:r>
            <a:r>
              <a:rPr lang="en-US" altLang="zh-TW" sz="3200" b="0" i="0" dirty="0">
                <a:effectLst/>
                <a:latin typeface="微軟正黑體" panose="020B0604030504040204" pitchFamily="34" charset="-120"/>
                <a:ea typeface="微軟正黑體" panose="020B0604030504040204" pitchFamily="34" charset="-120"/>
              </a:rPr>
              <a:t>5</a:t>
            </a:r>
            <a:r>
              <a:rPr lang="zh-TW" altLang="en-US" sz="3200" b="0" i="0" dirty="0">
                <a:effectLst/>
                <a:latin typeface="微軟正黑體" panose="020B0604030504040204" pitchFamily="34" charset="-120"/>
                <a:ea typeface="微軟正黑體" panose="020B0604030504040204" pitchFamily="34" charset="-120"/>
              </a:rPr>
              <a:t>年前就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開始使用</a:t>
            </a:r>
            <a:r>
              <a:rPr lang="en-US" altLang="zh-TW" sz="3200" b="0" i="0" dirty="0">
                <a:effectLst/>
                <a:latin typeface="微軟正黑體" panose="020B0604030504040204" pitchFamily="34" charset="-120"/>
                <a:ea typeface="微軟正黑體" panose="020B0604030504040204" pitchFamily="34" charset="-120"/>
              </a:rPr>
              <a:t>word embedding</a:t>
            </a:r>
            <a:r>
              <a:rPr lang="zh-TW" altLang="en-US" sz="3200" b="0" i="0" dirty="0">
                <a:effectLst/>
                <a:latin typeface="微軟正黑體" panose="020B0604030504040204" pitchFamily="34" charset="-120"/>
                <a:ea typeface="微軟正黑體" panose="020B0604030504040204" pitchFamily="34" charset="-120"/>
              </a:rPr>
              <a:t>來尋找了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將所有</a:t>
            </a:r>
            <a:r>
              <a:rPr lang="en-US" altLang="zh-TW" sz="3200" b="0" i="0" dirty="0">
                <a:effectLst/>
                <a:latin typeface="微軟正黑體" panose="020B0604030504040204" pitchFamily="34" charset="-120"/>
                <a:ea typeface="微軟正黑體" panose="020B0604030504040204" pitchFamily="34" charset="-120"/>
              </a:rPr>
              <a:t>google</a:t>
            </a:r>
            <a:r>
              <a:rPr lang="zh-TW" altLang="en-US" sz="3200" b="0" i="0" dirty="0">
                <a:effectLst/>
                <a:latin typeface="微軟正黑體" panose="020B0604030504040204" pitchFamily="34" charset="-120"/>
                <a:ea typeface="微軟正黑體" panose="020B0604030504040204" pitchFamily="34" charset="-120"/>
              </a:rPr>
              <a:t>的資料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文圖影音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都轉成</a:t>
            </a:r>
            <a:r>
              <a:rPr lang="en-US" altLang="zh-TW" sz="3200" b="0" i="0" dirty="0">
                <a:effectLst/>
                <a:latin typeface="微軟正黑體" panose="020B0604030504040204" pitchFamily="34" charset="-120"/>
                <a:ea typeface="微軟正黑體" panose="020B0604030504040204" pitchFamily="34" charset="-120"/>
              </a:rPr>
              <a:t>embedding</a:t>
            </a:r>
          </a:p>
        </p:txBody>
      </p:sp>
    </p:spTree>
    <p:extLst>
      <p:ext uri="{BB962C8B-B14F-4D97-AF65-F5344CB8AC3E}">
        <p14:creationId xmlns:p14="http://schemas.microsoft.com/office/powerpoint/2010/main" val="3868275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13744"/>
            <a:ext cx="8077200" cy="4031873"/>
          </a:xfrm>
          <a:prstGeom prst="rect">
            <a:avLst/>
          </a:prstGeom>
          <a:noFill/>
        </p:spPr>
        <p:txBody>
          <a:bodyPr wrap="square" rtlCol="0">
            <a:spAutoFit/>
          </a:bodyPr>
          <a:lstStyle/>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OCR</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、斷詞、詞形還原、詞性標註、詞幹擷取</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(tokenize</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的基礎</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語法歸納、斷句、解析</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NER</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、情感分析、術語提取，詞義消歧、關係抽取、語義解析</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指代消除</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自動摘要、機器翻譯、</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、多模態、問答系統</a:t>
            </a:r>
            <a:endParaRPr kumimoji="1"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371600" y="304800"/>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自然語言處理常見任務</a:t>
            </a:r>
          </a:p>
        </p:txBody>
      </p:sp>
    </p:spTree>
    <p:extLst>
      <p:ext uri="{BB962C8B-B14F-4D97-AF65-F5344CB8AC3E}">
        <p14:creationId xmlns:p14="http://schemas.microsoft.com/office/powerpoint/2010/main" val="21964757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Embedding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304698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將所有</a:t>
            </a:r>
            <a:r>
              <a:rPr lang="en-US" altLang="zh-TW" sz="3200" b="0" i="0" dirty="0">
                <a:effectLst/>
                <a:latin typeface="微軟正黑體" panose="020B0604030504040204" pitchFamily="34" charset="-120"/>
                <a:ea typeface="微軟正黑體" panose="020B0604030504040204" pitchFamily="34" charset="-120"/>
              </a:rPr>
              <a:t>google</a:t>
            </a:r>
            <a:r>
              <a:rPr lang="zh-TW" altLang="en-US" sz="3200" b="0" i="0" dirty="0">
                <a:effectLst/>
                <a:latin typeface="微軟正黑體" panose="020B0604030504040204" pitchFamily="34" charset="-120"/>
                <a:ea typeface="微軟正黑體" panose="020B0604030504040204" pitchFamily="34" charset="-120"/>
              </a:rPr>
              <a:t>的資料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文圖影音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都轉成</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，建立成</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資料庫</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將你輸入的資料也轉成</a:t>
            </a:r>
            <a:r>
              <a:rPr lang="en-US" altLang="zh-TW" sz="3200" b="0" i="0" dirty="0">
                <a:effectLst/>
                <a:latin typeface="微軟正黑體" panose="020B0604030504040204" pitchFamily="34" charset="-120"/>
                <a:ea typeface="微軟正黑體" panose="020B0604030504040204" pitchFamily="34" charset="-120"/>
              </a:rPr>
              <a:t>embedding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把你輸入資料的</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丟去他的資料庫進行比對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夾角越接近，越相似，再傳回排序結果</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5" name="Picture 2">
            <a:extLst>
              <a:ext uri="{FF2B5EF4-FFF2-40B4-BE49-F238E27FC236}">
                <a16:creationId xmlns:a16="http://schemas.microsoft.com/office/drawing/2014/main" id="{ABACBD1A-8377-D2D0-48A9-4FD5A5A65F67}"/>
              </a:ext>
            </a:extLst>
          </p:cNvPr>
          <p:cNvPicPr>
            <a:picLocks noChangeAspect="1" noChangeArrowheads="1"/>
          </p:cNvPicPr>
          <p:nvPr/>
        </p:nvPicPr>
        <p:blipFill>
          <a:blip r:embed="rId3" cstate="print"/>
          <a:srcRect/>
          <a:stretch>
            <a:fillRect/>
          </a:stretch>
        </p:blipFill>
        <p:spPr bwMode="auto">
          <a:xfrm>
            <a:off x="307285" y="4724400"/>
            <a:ext cx="8779565" cy="381000"/>
          </a:xfrm>
          <a:prstGeom prst="rect">
            <a:avLst/>
          </a:prstGeom>
          <a:noFill/>
          <a:ln w="9525">
            <a:noFill/>
            <a:miter lim="800000"/>
            <a:headEnd/>
            <a:tailEnd/>
          </a:ln>
        </p:spPr>
      </p:pic>
      <p:pic>
        <p:nvPicPr>
          <p:cNvPr id="6" name="Picture 3">
            <a:extLst>
              <a:ext uri="{FF2B5EF4-FFF2-40B4-BE49-F238E27FC236}">
                <a16:creationId xmlns:a16="http://schemas.microsoft.com/office/drawing/2014/main" id="{17B85D98-BDF1-927A-525A-18ACE58A2858}"/>
              </a:ext>
            </a:extLst>
          </p:cNvPr>
          <p:cNvPicPr>
            <a:picLocks noChangeAspect="1" noChangeArrowheads="1"/>
          </p:cNvPicPr>
          <p:nvPr/>
        </p:nvPicPr>
        <p:blipFill>
          <a:blip r:embed="rId4" cstate="print"/>
          <a:srcRect/>
          <a:stretch>
            <a:fillRect/>
          </a:stretch>
        </p:blipFill>
        <p:spPr bwMode="auto">
          <a:xfrm>
            <a:off x="3048000" y="5394176"/>
            <a:ext cx="3683525" cy="1249257"/>
          </a:xfrm>
          <a:prstGeom prst="rect">
            <a:avLst/>
          </a:prstGeom>
          <a:noFill/>
          <a:ln w="9525">
            <a:noFill/>
            <a:miter lim="800000"/>
            <a:headEnd/>
            <a:tailEnd/>
          </a:ln>
        </p:spPr>
      </p:pic>
    </p:spTree>
    <p:extLst>
      <p:ext uri="{BB962C8B-B14F-4D97-AF65-F5344CB8AC3E}">
        <p14:creationId xmlns:p14="http://schemas.microsoft.com/office/powerpoint/2010/main" val="331406042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6559E0E-F369-F6A7-87DB-17E9626E1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27943907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339D9C2-3B71-CD0E-AF3D-7878E3F5F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28994334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01F8C88-FB68-20AA-8A7C-23690A6DF3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145310291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3A85B18-24A0-6E2B-BCFC-52D77FC3B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219" y="0"/>
            <a:ext cx="3085561" cy="6858000"/>
          </a:xfrm>
          <a:prstGeom prst="rect">
            <a:avLst/>
          </a:prstGeom>
        </p:spPr>
      </p:pic>
    </p:spTree>
    <p:extLst>
      <p:ext uri="{BB962C8B-B14F-4D97-AF65-F5344CB8AC3E}">
        <p14:creationId xmlns:p14="http://schemas.microsoft.com/office/powerpoint/2010/main" val="17949870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00200" y="2971800"/>
            <a:ext cx="6477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循環神經網路語言模型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spTree>
    <p:extLst>
      <p:ext uri="{BB962C8B-B14F-4D97-AF65-F5344CB8AC3E}">
        <p14:creationId xmlns:p14="http://schemas.microsoft.com/office/powerpoint/2010/main" val="23509024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循環神經網路模型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56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固定長度的歷史詞無法提供充份資訊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1" dirty="0">
                <a:effectLst/>
                <a:latin typeface="標楷體" panose="03000509000000000000" pitchFamily="65" charset="-120"/>
                <a:ea typeface="標楷體" panose="03000509000000000000" pitchFamily="65" charset="-120"/>
              </a:rPr>
              <a:t>和</a:t>
            </a:r>
            <a:r>
              <a:rPr lang="zh-TW" altLang="en-US" sz="3200" b="0" i="1" dirty="0">
                <a:solidFill>
                  <a:srgbClr val="FF0000"/>
                </a:solidFill>
                <a:effectLst/>
                <a:latin typeface="標楷體" panose="03000509000000000000" pitchFamily="65" charset="-120"/>
                <a:ea typeface="標楷體" panose="03000509000000000000" pitchFamily="65" charset="-120"/>
              </a:rPr>
              <a:t>小明</a:t>
            </a:r>
            <a:r>
              <a:rPr lang="zh-TW" altLang="en-US" sz="3200" b="0" i="1" dirty="0">
                <a:effectLst/>
                <a:latin typeface="標楷體" panose="03000509000000000000" pitchFamily="65" charset="-120"/>
                <a:ea typeface="標楷體" panose="03000509000000000000" pitchFamily="65" charset="-120"/>
              </a:rPr>
              <a:t>在一起充滿驚喜，沒有事停止</a:t>
            </a:r>
            <a:r>
              <a:rPr lang="zh-TW" altLang="en-US" sz="3200" b="0" i="1" dirty="0">
                <a:solidFill>
                  <a:srgbClr val="FF0000"/>
                </a:solidFill>
                <a:effectLst/>
                <a:latin typeface="標楷體" panose="03000509000000000000" pitchFamily="65" charset="-120"/>
                <a:ea typeface="標楷體" panose="03000509000000000000" pitchFamily="65" charset="-120"/>
              </a:rPr>
              <a:t>他</a:t>
            </a:r>
            <a:endParaRPr lang="en-US" altLang="zh-TW" sz="3200" b="0" i="1" dirty="0">
              <a:solidFill>
                <a:srgbClr val="FF0000"/>
              </a:solidFill>
              <a:effectLst/>
              <a:latin typeface="標楷體" panose="03000509000000000000" pitchFamily="65" charset="-120"/>
              <a:ea typeface="標楷體" panose="03000509000000000000" pitchFamily="65"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指代時窗口超過</a:t>
            </a:r>
            <a:r>
              <a:rPr lang="en-US" altLang="zh-TW" sz="3200" dirty="0">
                <a:latin typeface="微軟正黑體" panose="020B0604030504040204" pitchFamily="34" charset="-120"/>
                <a:ea typeface="微軟正黑體" panose="020B0604030504040204" pitchFamily="34" charset="-120"/>
              </a:rPr>
              <a:t>10</a:t>
            </a:r>
            <a:r>
              <a:rPr lang="zh-TW" altLang="en-US" sz="3200" dirty="0">
                <a:latin typeface="微軟正黑體" panose="020B0604030504040204" pitchFamily="34" charset="-120"/>
                <a:ea typeface="微軟正黑體" panose="020B0604030504040204" pitchFamily="34" charset="-120"/>
              </a:rPr>
              <a:t>個字，如何參考到更前面的字？</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使用循環神經網路，將前面字的資料放入</a:t>
            </a:r>
            <a:r>
              <a:rPr lang="en-US" altLang="zh-TW" sz="3200" dirty="0">
                <a:latin typeface="微軟正黑體" panose="020B0604030504040204" pitchFamily="34" charset="-120"/>
                <a:ea typeface="微軟正黑體" panose="020B0604030504040204" pitchFamily="34" charset="-120"/>
              </a:rPr>
              <a:t>hidden layers</a:t>
            </a:r>
            <a:r>
              <a:rPr lang="zh-TW" altLang="en-US" sz="3200" dirty="0">
                <a:latin typeface="微軟正黑體" panose="020B0604030504040204" pitchFamily="34" charset="-120"/>
                <a:ea typeface="微軟正黑體" panose="020B0604030504040204" pitchFamily="34" charset="-120"/>
              </a:rPr>
              <a:t>之後再傳過來</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這種網路稱為</a:t>
            </a:r>
            <a:r>
              <a:rPr lang="en-US" altLang="zh-TW" sz="3200" dirty="0">
                <a:latin typeface="微軟正黑體" panose="020B0604030504040204" pitchFamily="34" charset="-120"/>
                <a:ea typeface="微軟正黑體" panose="020B0604030504040204" pitchFamily="34" charset="-120"/>
              </a:rPr>
              <a:t>RNN</a:t>
            </a: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9662077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2E304A9-3C5C-4A6D-1E57-F79550C34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540"/>
            <a:ext cx="9144000" cy="5142920"/>
          </a:xfrm>
          <a:prstGeom prst="rect">
            <a:avLst/>
          </a:prstGeom>
        </p:spPr>
      </p:pic>
    </p:spTree>
    <p:extLst>
      <p:ext uri="{BB962C8B-B14F-4D97-AF65-F5344CB8AC3E}">
        <p14:creationId xmlns:p14="http://schemas.microsoft.com/office/powerpoint/2010/main" val="278135103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循環神經網路模型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58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在做反向傳播時，常常容易產生梯度消失或梯度下降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LSTM</a:t>
            </a:r>
            <a:r>
              <a:rPr lang="zh-TW" altLang="en-US" sz="3200" dirty="0">
                <a:latin typeface="微軟正黑體" panose="020B0604030504040204" pitchFamily="34" charset="-120"/>
                <a:ea typeface="微軟正黑體" panose="020B0604030504040204" pitchFamily="34" charset="-120"/>
              </a:rPr>
              <a:t>或</a:t>
            </a:r>
            <a:r>
              <a:rPr lang="en-US" altLang="zh-TW" sz="3200" dirty="0">
                <a:latin typeface="微軟正黑體" panose="020B0604030504040204" pitchFamily="34" charset="-120"/>
                <a:ea typeface="微軟正黑體" panose="020B0604030504040204" pitchFamily="34" charset="-120"/>
              </a:rPr>
              <a:t>GRU</a:t>
            </a:r>
            <a:r>
              <a:rPr lang="zh-TW" altLang="en-US" sz="3200" dirty="0">
                <a:latin typeface="微軟正黑體" panose="020B0604030504040204" pitchFamily="34" charset="-120"/>
                <a:ea typeface="微軟正黑體" panose="020B0604030504040204" pitchFamily="34" charset="-120"/>
              </a:rPr>
              <a:t>等改進的</a:t>
            </a:r>
            <a:r>
              <a:rPr lang="en-US" altLang="zh-TW" sz="3200" dirty="0">
                <a:latin typeface="微軟正黑體" panose="020B0604030504040204" pitchFamily="34" charset="-120"/>
                <a:ea typeface="微軟正黑體" panose="020B0604030504040204" pitchFamily="34" charset="-120"/>
              </a:rPr>
              <a:t>RNN</a:t>
            </a:r>
            <a:r>
              <a:rPr lang="zh-TW" altLang="en-US" sz="3200" dirty="0">
                <a:latin typeface="微軟正黑體" panose="020B0604030504040204" pitchFamily="34" charset="-120"/>
                <a:ea typeface="微軟正黑體" panose="020B0604030504040204" pitchFamily="34" charset="-120"/>
              </a:rPr>
              <a:t>來取代</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LSTM</a:t>
            </a:r>
            <a:r>
              <a:rPr lang="zh-TW" altLang="en-US" sz="3200" dirty="0">
                <a:latin typeface="微軟正黑體" panose="020B0604030504040204" pitchFamily="34" charset="-120"/>
                <a:ea typeface="微軟正黑體" panose="020B0604030504040204" pitchFamily="34" charset="-120"/>
              </a:rPr>
              <a:t>或</a:t>
            </a:r>
            <a:r>
              <a:rPr lang="en-US" altLang="zh-TW" sz="3200" dirty="0">
                <a:latin typeface="微軟正黑體" panose="020B0604030504040204" pitchFamily="34" charset="-120"/>
                <a:ea typeface="微軟正黑體" panose="020B0604030504040204" pitchFamily="34" charset="-120"/>
              </a:rPr>
              <a:t>GRU</a:t>
            </a:r>
            <a:r>
              <a:rPr lang="zh-TW" altLang="en-US" sz="3200" dirty="0">
                <a:latin typeface="微軟正黑體" panose="020B0604030504040204" pitchFamily="34" charset="-120"/>
                <a:ea typeface="微軟正黑體" panose="020B0604030504040204" pitchFamily="34" charset="-120"/>
              </a:rPr>
              <a:t>已經可以解決很多</a:t>
            </a:r>
            <a:r>
              <a:rPr lang="en-US" altLang="zh-TW" sz="3200" dirty="0">
                <a:latin typeface="微軟正黑體" panose="020B0604030504040204" pitchFamily="34" charset="-120"/>
                <a:ea typeface="微軟正黑體" panose="020B0604030504040204" pitchFamily="34" charset="-120"/>
              </a:rPr>
              <a:t>NLP</a:t>
            </a:r>
            <a:r>
              <a:rPr lang="zh-TW" altLang="en-US" sz="3200" dirty="0">
                <a:latin typeface="微軟正黑體" panose="020B0604030504040204" pitchFamily="34" charset="-120"/>
                <a:ea typeface="微軟正黑體" panose="020B0604030504040204" pitchFamily="34" charset="-120"/>
              </a:rPr>
              <a:t>的問題了，如情感分類</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709636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828800" y="2971800"/>
            <a:ext cx="54864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Tree>
    <p:extLst>
      <p:ext uri="{BB962C8B-B14F-4D97-AF65-F5344CB8AC3E}">
        <p14:creationId xmlns:p14="http://schemas.microsoft.com/office/powerpoint/2010/main" val="5440019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13744"/>
            <a:ext cx="8077200" cy="3539430"/>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不同的任務需要用不同的方法解決，有不同的學科</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統計、機率</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、不同的演算法，不同的資料</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並沒有單一方法能解決所有</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的問題</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的研究正是研究解決這些問題的不同方法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人們希望能找到一個統一的方法</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371600" y="304800"/>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自然語言處理常見任務</a:t>
            </a:r>
          </a:p>
        </p:txBody>
      </p:sp>
    </p:spTree>
    <p:extLst>
      <p:ext uri="{BB962C8B-B14F-4D97-AF65-F5344CB8AC3E}">
        <p14:creationId xmlns:p14="http://schemas.microsoft.com/office/powerpoint/2010/main" val="218307422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369794"/>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60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有了</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的概念之後，所有的文字都可以用連續稠密的向量空間表示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但字與字之間相似度怎麼辦？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如果有夠大的語料庫，就可以利用一些演算法，設計一個神經網路</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2013 </a:t>
            </a:r>
            <a:r>
              <a:rPr lang="en-US" altLang="zh-TW" sz="3200" dirty="0" err="1">
                <a:latin typeface="微軟正黑體" panose="020B0604030504040204" pitchFamily="34" charset="-120"/>
                <a:ea typeface="微軟正黑體" panose="020B0604030504040204" pitchFamily="34" charset="-120"/>
              </a:rPr>
              <a:t>Miklov</a:t>
            </a:r>
            <a:r>
              <a:rPr lang="zh-TW" altLang="en-US" sz="3200" dirty="0">
                <a:latin typeface="微軟正黑體" panose="020B0604030504040204" pitchFamily="34" charset="-120"/>
                <a:ea typeface="微軟正黑體" panose="020B0604030504040204" pitchFamily="34" charset="-120"/>
              </a:rPr>
              <a:t>提出，使用了</a:t>
            </a:r>
            <a:r>
              <a:rPr lang="en-US" altLang="zh-TW" sz="3200" dirty="0">
                <a:latin typeface="微軟正黑體" panose="020B0604030504040204" pitchFamily="34" charset="-120"/>
                <a:ea typeface="微軟正黑體" panose="020B0604030504040204" pitchFamily="34" charset="-120"/>
              </a:rPr>
              <a:t>CBOW</a:t>
            </a:r>
            <a:r>
              <a:rPr lang="zh-TW" altLang="en-US" sz="3200" dirty="0">
                <a:latin typeface="微軟正黑體" panose="020B0604030504040204" pitchFamily="34" charset="-120"/>
                <a:ea typeface="微軟正黑體" panose="020B0604030504040204" pitchFamily="34" charset="-120"/>
              </a:rPr>
              <a:t>和</a:t>
            </a:r>
            <a:r>
              <a:rPr lang="en-US" altLang="zh-TW" sz="3200" dirty="0" err="1">
                <a:latin typeface="微軟正黑體" panose="020B0604030504040204" pitchFamily="34" charset="-120"/>
                <a:ea typeface="微軟正黑體" panose="020B0604030504040204" pitchFamily="34" charset="-120"/>
              </a:rPr>
              <a:t>Skiip</a:t>
            </a:r>
            <a:r>
              <a:rPr lang="en-US" altLang="zh-TW" sz="3200" dirty="0">
                <a:latin typeface="微軟正黑體" panose="020B0604030504040204" pitchFamily="34" charset="-120"/>
                <a:ea typeface="微軟正黑體" panose="020B0604030504040204" pitchFamily="34" charset="-120"/>
              </a:rPr>
              <a:t>-gram(</a:t>
            </a:r>
            <a:r>
              <a:rPr lang="zh-TW" altLang="en-US" sz="3200" dirty="0">
                <a:latin typeface="微軟正黑體" panose="020B0604030504040204" pitchFamily="34" charset="-120"/>
                <a:ea typeface="微軟正黑體" panose="020B0604030504040204" pitchFamily="34" charset="-120"/>
              </a:rPr>
              <a:t>均為</a:t>
            </a:r>
            <a:r>
              <a:rPr lang="en-US" altLang="zh-TW" sz="3200" dirty="0">
                <a:latin typeface="微軟正黑體" panose="020B0604030504040204" pitchFamily="34" charset="-120"/>
                <a:ea typeface="微軟正黑體" panose="020B0604030504040204" pitchFamily="34" charset="-120"/>
              </a:rPr>
              <a:t>mask)</a:t>
            </a:r>
            <a:r>
              <a:rPr lang="zh-TW" altLang="en-US" sz="3200" dirty="0">
                <a:latin typeface="微軟正黑體" panose="020B0604030504040204" pitchFamily="34" charset="-120"/>
                <a:ea typeface="微軟正黑體" panose="020B0604030504040204" pitchFamily="34" charset="-120"/>
              </a:rPr>
              <a:t>來找出相似度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是一種靜態的字詞相似度模型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但同字不同句中不同意怎麼辦？</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5265539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目前的語言模型，最重要的部分就是把文字</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詞、句、段、章、書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對應到詞向量空間中</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越大型的語言，對應的越完整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詞向量的應用很早，現在的搜尋引擎早就不用</a:t>
            </a:r>
            <a:r>
              <a:rPr lang="en-US" altLang="zh-TW" sz="3200" b="0" i="0" dirty="0">
                <a:effectLst/>
                <a:latin typeface="微軟正黑體" panose="020B0604030504040204" pitchFamily="34" charset="-120"/>
                <a:ea typeface="微軟正黑體" panose="020B0604030504040204" pitchFamily="34" charset="-120"/>
              </a:rPr>
              <a:t>keyword search</a:t>
            </a:r>
            <a:r>
              <a:rPr lang="zh-TW" altLang="en-US" sz="3200" b="0" i="0" dirty="0">
                <a:effectLst/>
                <a:latin typeface="微軟正黑體" panose="020B0604030504040204" pitchFamily="34" charset="-120"/>
                <a:ea typeface="微軟正黑體" panose="020B0604030504040204" pitchFamily="34" charset="-120"/>
              </a:rPr>
              <a:t>，大約在</a:t>
            </a:r>
            <a:r>
              <a:rPr lang="en-US" altLang="zh-TW" sz="3200" b="0" i="0" dirty="0">
                <a:effectLst/>
                <a:latin typeface="微軟正黑體" panose="020B0604030504040204" pitchFamily="34" charset="-120"/>
                <a:ea typeface="微軟正黑體" panose="020B0604030504040204" pitchFamily="34" charset="-120"/>
              </a:rPr>
              <a:t>5</a:t>
            </a:r>
            <a:r>
              <a:rPr lang="zh-TW" altLang="en-US" sz="3200" b="0" i="0" dirty="0">
                <a:effectLst/>
                <a:latin typeface="微軟正黑體" panose="020B0604030504040204" pitchFamily="34" charset="-120"/>
                <a:ea typeface="微軟正黑體" panose="020B0604030504040204" pitchFamily="34" charset="-120"/>
              </a:rPr>
              <a:t>年前就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開始使用</a:t>
            </a:r>
            <a:r>
              <a:rPr lang="en-US" altLang="zh-TW" sz="3200" b="0" i="0" dirty="0">
                <a:effectLst/>
                <a:latin typeface="微軟正黑體" panose="020B0604030504040204" pitchFamily="34" charset="-120"/>
                <a:ea typeface="微軟正黑體" panose="020B0604030504040204" pitchFamily="34" charset="-120"/>
              </a:rPr>
              <a:t>word embedding</a:t>
            </a:r>
            <a:r>
              <a:rPr lang="zh-TW" altLang="en-US" sz="3200" b="0" i="0" dirty="0">
                <a:effectLst/>
                <a:latin typeface="微軟正黑體" panose="020B0604030504040204" pitchFamily="34" charset="-120"/>
                <a:ea typeface="微軟正黑體" panose="020B0604030504040204" pitchFamily="34" charset="-120"/>
              </a:rPr>
              <a:t>來尋找了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將所有</a:t>
            </a:r>
            <a:r>
              <a:rPr lang="en-US" altLang="zh-TW" sz="3200" b="0" i="0" dirty="0">
                <a:effectLst/>
                <a:latin typeface="微軟正黑體" panose="020B0604030504040204" pitchFamily="34" charset="-120"/>
                <a:ea typeface="微軟正黑體" panose="020B0604030504040204" pitchFamily="34" charset="-120"/>
              </a:rPr>
              <a:t>google</a:t>
            </a:r>
            <a:r>
              <a:rPr lang="zh-TW" altLang="en-US" sz="3200" b="0" i="0" dirty="0">
                <a:effectLst/>
                <a:latin typeface="微軟正黑體" panose="020B0604030504040204" pitchFamily="34" charset="-120"/>
                <a:ea typeface="微軟正黑體" panose="020B0604030504040204" pitchFamily="34" charset="-120"/>
              </a:rPr>
              <a:t>的資料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文圖影音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都轉成</a:t>
            </a:r>
            <a:r>
              <a:rPr lang="en-US" altLang="zh-TW" sz="3200" b="0" i="0" dirty="0">
                <a:effectLst/>
                <a:latin typeface="微軟正黑體" panose="020B0604030504040204" pitchFamily="34" charset="-120"/>
                <a:ea typeface="微軟正黑體" panose="020B0604030504040204" pitchFamily="34" charset="-120"/>
              </a:rPr>
              <a:t>embedding</a:t>
            </a:r>
          </a:p>
        </p:txBody>
      </p:sp>
    </p:spTree>
    <p:extLst>
      <p:ext uri="{BB962C8B-B14F-4D97-AF65-F5344CB8AC3E}">
        <p14:creationId xmlns:p14="http://schemas.microsoft.com/office/powerpoint/2010/main" val="14311872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Word2Vec</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小龍女和楊過說：我想</a:t>
            </a:r>
            <a:r>
              <a:rPr lang="zh-TW" altLang="en-US" sz="3200" b="0" i="0" dirty="0">
                <a:solidFill>
                  <a:srgbClr val="FF0000"/>
                </a:solidFill>
                <a:effectLst/>
                <a:latin typeface="微軟正黑體" panose="020B0604030504040204" pitchFamily="34" charset="-120"/>
                <a:ea typeface="微軟正黑體" panose="020B0604030504040204" pitchFamily="34" charset="-120"/>
              </a:rPr>
              <a:t>過過過過過過</a:t>
            </a:r>
            <a:r>
              <a:rPr lang="zh-TW" altLang="en-US" sz="3200" b="0" i="0" dirty="0">
                <a:effectLst/>
                <a:latin typeface="微軟正黑體" panose="020B0604030504040204" pitchFamily="34" charset="-120"/>
                <a:ea typeface="微軟正黑體" panose="020B0604030504040204" pitchFamily="34" charset="-120"/>
              </a:rPr>
              <a:t>的日子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教官和學生說：書包上</a:t>
            </a:r>
            <a:r>
              <a:rPr lang="zh-TW" altLang="en-US" sz="3200" b="0" i="0" dirty="0">
                <a:solidFill>
                  <a:srgbClr val="FF0000"/>
                </a:solidFill>
                <a:effectLst/>
                <a:latin typeface="微軟正黑體" panose="020B0604030504040204" pitchFamily="34" charset="-120"/>
                <a:ea typeface="微軟正黑體" panose="020B0604030504040204" pitchFamily="34" charset="-120"/>
              </a:rPr>
              <a:t>別別別</a:t>
            </a:r>
            <a:r>
              <a:rPr lang="zh-TW" altLang="en-US" sz="3200" b="0" i="0" dirty="0">
                <a:effectLst/>
                <a:latin typeface="微軟正黑體" panose="020B0604030504040204" pitchFamily="34" charset="-120"/>
                <a:ea typeface="微軟正黑體" panose="020B0604030504040204" pitchFamily="34" charset="-120"/>
              </a:rPr>
              <a:t>的東西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這時需要一個動態的</a:t>
            </a:r>
            <a:r>
              <a:rPr lang="en-US" altLang="zh-TW" sz="3200" b="0" i="0" dirty="0">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，隨時能捕捉不同句中同字的動態意義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動態</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無法單獨儲存下來沒有意義，因為視句子而變</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大部分的新一代</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均將動態</a:t>
            </a: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放在模型中，隨著模型一起學習</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9246612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9FF732D-D6F8-50CD-A179-729943901201}"/>
              </a:ext>
            </a:extLst>
          </p:cNvPr>
          <p:cNvPicPr>
            <a:picLocks noChangeAspect="1"/>
          </p:cNvPicPr>
          <p:nvPr/>
        </p:nvPicPr>
        <p:blipFill>
          <a:blip r:embed="rId2"/>
          <a:stretch>
            <a:fillRect/>
          </a:stretch>
        </p:blipFill>
        <p:spPr>
          <a:xfrm>
            <a:off x="295275" y="1390650"/>
            <a:ext cx="8553450" cy="4076700"/>
          </a:xfrm>
          <a:prstGeom prst="rect">
            <a:avLst/>
          </a:prstGeom>
        </p:spPr>
      </p:pic>
    </p:spTree>
    <p:extLst>
      <p:ext uri="{BB962C8B-B14F-4D97-AF65-F5344CB8AC3E}">
        <p14:creationId xmlns:p14="http://schemas.microsoft.com/office/powerpoint/2010/main" val="410367954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458A131-F49A-8A72-E9F2-9270870E7D3D}"/>
              </a:ext>
            </a:extLst>
          </p:cNvPr>
          <p:cNvPicPr>
            <a:picLocks noChangeAspect="1"/>
          </p:cNvPicPr>
          <p:nvPr/>
        </p:nvPicPr>
        <p:blipFill>
          <a:blip r:embed="rId2"/>
          <a:stretch>
            <a:fillRect/>
          </a:stretch>
        </p:blipFill>
        <p:spPr>
          <a:xfrm>
            <a:off x="228600" y="974148"/>
            <a:ext cx="8382000" cy="4909704"/>
          </a:xfrm>
          <a:prstGeom prst="rect">
            <a:avLst/>
          </a:prstGeom>
        </p:spPr>
      </p:pic>
    </p:spTree>
    <p:extLst>
      <p:ext uri="{BB962C8B-B14F-4D97-AF65-F5344CB8AC3E}">
        <p14:creationId xmlns:p14="http://schemas.microsoft.com/office/powerpoint/2010/main" val="12708987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4C6E9F4C-A43C-E920-F9E7-B2C2F365B2E4}"/>
              </a:ext>
            </a:extLst>
          </p:cNvPr>
          <p:cNvPicPr>
            <a:picLocks noChangeAspect="1"/>
          </p:cNvPicPr>
          <p:nvPr/>
        </p:nvPicPr>
        <p:blipFill>
          <a:blip r:embed="rId2"/>
          <a:stretch>
            <a:fillRect/>
          </a:stretch>
        </p:blipFill>
        <p:spPr>
          <a:xfrm>
            <a:off x="148805" y="1219200"/>
            <a:ext cx="8846389" cy="4267200"/>
          </a:xfrm>
          <a:prstGeom prst="rect">
            <a:avLst/>
          </a:prstGeom>
        </p:spPr>
      </p:pic>
    </p:spTree>
    <p:extLst>
      <p:ext uri="{BB962C8B-B14F-4D97-AF65-F5344CB8AC3E}">
        <p14:creationId xmlns:p14="http://schemas.microsoft.com/office/powerpoint/2010/main" val="368648731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00200" y="2971800"/>
            <a:ext cx="64770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Tree>
    <p:extLst>
      <p:ext uri="{BB962C8B-B14F-4D97-AF65-F5344CB8AC3E}">
        <p14:creationId xmlns:p14="http://schemas.microsoft.com/office/powerpoint/2010/main" val="22136461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是一種採用自注意力機制</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(Self-Attention)</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的深度學習模型</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Brain</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可以按輸入資料各部分重要性的不同而分配不同的權重</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該模型主要用於自然語言處理（</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）與電腦視覺（</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CV</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）領域</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encoder-decoder</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架構，可以分開用</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可完全取代</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中使用的</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GRU</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目前所有大型語言模型都用</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是一個動態詞向量，在模型中學習</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網路</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Tree>
    <p:extLst>
      <p:ext uri="{BB962C8B-B14F-4D97-AF65-F5344CB8AC3E}">
        <p14:creationId xmlns:p14="http://schemas.microsoft.com/office/powerpoint/2010/main" val="34498057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pic>
        <p:nvPicPr>
          <p:cNvPr id="6" name="圖片 5">
            <a:extLst>
              <a:ext uri="{FF2B5EF4-FFF2-40B4-BE49-F238E27FC236}">
                <a16:creationId xmlns:a16="http://schemas.microsoft.com/office/drawing/2014/main" id="{4F68A123-F6C2-A718-A61B-9D42488CBCE0}"/>
              </a:ext>
            </a:extLst>
          </p:cNvPr>
          <p:cNvPicPr>
            <a:picLocks noChangeAspect="1"/>
          </p:cNvPicPr>
          <p:nvPr/>
        </p:nvPicPr>
        <p:blipFill>
          <a:blip r:embed="rId3"/>
          <a:stretch>
            <a:fillRect/>
          </a:stretch>
        </p:blipFill>
        <p:spPr>
          <a:xfrm>
            <a:off x="1362609" y="1260631"/>
            <a:ext cx="5995012" cy="5542418"/>
          </a:xfrm>
          <a:prstGeom prst="rect">
            <a:avLst/>
          </a:prstGeom>
        </p:spPr>
      </p:pic>
    </p:spTree>
    <p:extLst>
      <p:ext uri="{BB962C8B-B14F-4D97-AF65-F5344CB8AC3E}">
        <p14:creationId xmlns:p14="http://schemas.microsoft.com/office/powerpoint/2010/main" val="8561506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pic>
        <p:nvPicPr>
          <p:cNvPr id="5" name="圖片 4">
            <a:extLst>
              <a:ext uri="{FF2B5EF4-FFF2-40B4-BE49-F238E27FC236}">
                <a16:creationId xmlns:a16="http://schemas.microsoft.com/office/drawing/2014/main" id="{55910AA3-F3C5-1F20-22BF-573EE1587190}"/>
              </a:ext>
            </a:extLst>
          </p:cNvPr>
          <p:cNvPicPr>
            <a:picLocks noChangeAspect="1"/>
          </p:cNvPicPr>
          <p:nvPr/>
        </p:nvPicPr>
        <p:blipFill>
          <a:blip r:embed="rId3"/>
          <a:stretch>
            <a:fillRect/>
          </a:stretch>
        </p:blipFill>
        <p:spPr>
          <a:xfrm>
            <a:off x="2505075" y="1111060"/>
            <a:ext cx="4029075" cy="5448300"/>
          </a:xfrm>
          <a:prstGeom prst="rect">
            <a:avLst/>
          </a:prstGeom>
        </p:spPr>
      </p:pic>
    </p:spTree>
    <p:extLst>
      <p:ext uri="{BB962C8B-B14F-4D97-AF65-F5344CB8AC3E}">
        <p14:creationId xmlns:p14="http://schemas.microsoft.com/office/powerpoint/2010/main" val="28854163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828800" y="2933700"/>
            <a:ext cx="6172200" cy="990600"/>
          </a:xfrm>
        </p:spPr>
        <p:txBody>
          <a:bodyPr/>
          <a:lstStyle/>
          <a:p>
            <a:pPr algn="just"/>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NLP</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基本單位：詞</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4446833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71800"/>
            <a:ext cx="47244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spTree>
    <p:extLst>
      <p:ext uri="{BB962C8B-B14F-4D97-AF65-F5344CB8AC3E}">
        <p14:creationId xmlns:p14="http://schemas.microsoft.com/office/powerpoint/2010/main" val="32808417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381000"/>
            <a:ext cx="3886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自監督學習</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語言模型是個多分類問題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神經網路通常需要有標註的資料才能進行，稱之為監督式學習</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但是因為有</a:t>
            </a:r>
            <a:r>
              <a:rPr lang="zh-TW" altLang="en-US" sz="3200" b="0" i="0" dirty="0">
                <a:solidFill>
                  <a:srgbClr val="FF0000"/>
                </a:solidFill>
                <a:effectLst/>
                <a:latin typeface="微軟正黑體" panose="020B0604030504040204" pitchFamily="34" charset="-120"/>
                <a:ea typeface="微軟正黑體" panose="020B0604030504040204" pitchFamily="34" charset="-120"/>
              </a:rPr>
              <a:t>語料庫</a:t>
            </a:r>
            <a:r>
              <a:rPr lang="zh-TW" altLang="en-US" sz="3200" b="0" i="0" dirty="0">
                <a:effectLst/>
                <a:latin typeface="微軟正黑體" panose="020B0604030504040204" pitchFamily="34" charset="-120"/>
                <a:ea typeface="微軟正黑體" panose="020B0604030504040204" pitchFamily="34" charset="-120"/>
              </a:rPr>
              <a:t>的存在。語料庫中的所有句子已經是</a:t>
            </a:r>
            <a:r>
              <a:rPr lang="zh-TW" altLang="en-US" sz="3200" b="0" i="0" dirty="0">
                <a:solidFill>
                  <a:srgbClr val="FF0000"/>
                </a:solidFill>
                <a:effectLst/>
                <a:latin typeface="微軟正黑體" panose="020B0604030504040204" pitchFamily="34" charset="-120"/>
                <a:ea typeface="微軟正黑體" panose="020B0604030504040204" pitchFamily="34" charset="-120"/>
              </a:rPr>
              <a:t>完全遵循</a:t>
            </a:r>
            <a:r>
              <a:rPr lang="zh-TW" altLang="en-US" sz="3200" b="0" i="0" dirty="0">
                <a:effectLst/>
                <a:latin typeface="微軟正黑體" panose="020B0604030504040204" pitchFamily="34" charset="-120"/>
                <a:ea typeface="微軟正黑體" panose="020B0604030504040204" pitchFamily="34" charset="-120"/>
              </a:rPr>
              <a:t>人類文法、帶語意、並且具備世界知識的</a:t>
            </a:r>
            <a:r>
              <a:rPr lang="zh-TW" altLang="en-US" sz="3200" b="0" i="0" dirty="0">
                <a:solidFill>
                  <a:srgbClr val="FF0000"/>
                </a:solidFill>
                <a:effectLst/>
                <a:latin typeface="微軟正黑體" panose="020B0604030504040204" pitchFamily="34" charset="-120"/>
                <a:ea typeface="微軟正黑體" panose="020B0604030504040204" pitchFamily="34" charset="-120"/>
              </a:rPr>
              <a:t>排列組合</a:t>
            </a:r>
            <a:r>
              <a:rPr lang="zh-TW" altLang="en-US" sz="3200" b="0" i="0" dirty="0">
                <a:effectLst/>
                <a:latin typeface="微軟正黑體" panose="020B0604030504040204" pitchFamily="34" charset="-120"/>
                <a:ea typeface="微軟正黑體" panose="020B0604030504040204" pitchFamily="34" charset="-120"/>
              </a:rPr>
              <a:t>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因此只要有語料庫，等於有了標注資料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從語料庫中正確的排列組合的神經網路學習稱為</a:t>
            </a:r>
            <a:r>
              <a:rPr lang="zh-TW" altLang="en-US" sz="3200" b="0" i="0" dirty="0">
                <a:solidFill>
                  <a:srgbClr val="FF0000"/>
                </a:solidFill>
                <a:effectLst/>
                <a:latin typeface="微軟正黑體" panose="020B0604030504040204" pitchFamily="34" charset="-120"/>
                <a:ea typeface="微軟正黑體" panose="020B0604030504040204" pitchFamily="34" charset="-120"/>
              </a:rPr>
              <a:t>自監督學習</a:t>
            </a:r>
            <a:r>
              <a:rPr lang="en-US" altLang="zh-TW" sz="3200" b="0" i="0" dirty="0">
                <a:effectLst/>
                <a:latin typeface="微軟正黑體" panose="020B0604030504040204" pitchFamily="34" charset="-120"/>
                <a:ea typeface="微軟正黑體" panose="020B0604030504040204" pitchFamily="34" charset="-120"/>
              </a:rPr>
              <a:t>(Self-supervised)</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4492801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860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從語料庫中學習</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從語料庫中可以學習到人類有史以來所有文字排列組合的關係。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將這些排列組合的關係儲存，也稱模型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模型本身已具備文法、語意、世界知識</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靈感來自視覺領域的</a:t>
            </a:r>
            <a:r>
              <a:rPr lang="en-US" altLang="zh-TW" sz="3200" dirty="0">
                <a:latin typeface="微軟正黑體" panose="020B0604030504040204" pitchFamily="34" charset="-120"/>
                <a:ea typeface="微軟正黑體" panose="020B0604030504040204" pitchFamily="34" charset="-120"/>
              </a:rPr>
              <a:t>ImageNet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ImageNet</a:t>
            </a:r>
            <a:r>
              <a:rPr lang="zh-TW" altLang="en-US" sz="3200" dirty="0">
                <a:latin typeface="微軟正黑體" panose="020B0604030504040204" pitchFamily="34" charset="-120"/>
                <a:ea typeface="微軟正黑體" panose="020B0604030504040204" pitchFamily="34" charset="-120"/>
              </a:rPr>
              <a:t>利用神經網路將圖片中所有基本特徵先學下來儲存</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再利用此特徵來進行世界萬物的處理</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語言模型就是文字界的</a:t>
            </a:r>
            <a:r>
              <a:rPr lang="en-US" altLang="zh-TW" sz="3200" dirty="0">
                <a:latin typeface="微軟正黑體" panose="020B0604030504040204" pitchFamily="34" charset="-120"/>
                <a:ea typeface="微軟正黑體" panose="020B0604030504040204" pitchFamily="34" charset="-120"/>
              </a:rPr>
              <a:t>ImageNet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8707069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860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首先設計一個神經網路，並且透過語料庫，將所有語言的知識</a:t>
            </a:r>
            <a:r>
              <a:rPr lang="zh-TW" altLang="en-US" sz="3200" b="0" i="0" dirty="0">
                <a:solidFill>
                  <a:srgbClr val="FF0000"/>
                </a:solidFill>
                <a:effectLst/>
                <a:latin typeface="微軟正黑體" panose="020B0604030504040204" pitchFamily="34" charset="-120"/>
                <a:ea typeface="微軟正黑體" panose="020B0604030504040204" pitchFamily="34" charset="-120"/>
              </a:rPr>
              <a:t>學好</a:t>
            </a:r>
            <a:r>
              <a:rPr lang="zh-TW" altLang="en-US" sz="3200" b="0" i="0" dirty="0">
                <a:effectLst/>
                <a:latin typeface="微軟正黑體" panose="020B0604030504040204" pitchFamily="34" charset="-120"/>
                <a:ea typeface="微軟正黑體" panose="020B0604030504040204" pitchFamily="34" charset="-120"/>
              </a:rPr>
              <a:t>並</a:t>
            </a:r>
            <a:r>
              <a:rPr lang="zh-TW" altLang="en-US" sz="3200" b="0" i="0" dirty="0">
                <a:solidFill>
                  <a:srgbClr val="FF0000"/>
                </a:solidFill>
                <a:effectLst/>
                <a:latin typeface="微軟正黑體" panose="020B0604030504040204" pitchFamily="34" charset="-120"/>
                <a:ea typeface="微軟正黑體" panose="020B0604030504040204" pitchFamily="34" charset="-120"/>
              </a:rPr>
              <a:t>儲存</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如果有新的任務，將新任務所自帶的資料當作訓練集，</a:t>
            </a:r>
            <a:r>
              <a:rPr lang="zh-TW" altLang="en-US" sz="3200" b="0" i="0" dirty="0">
                <a:solidFill>
                  <a:srgbClr val="FF0000"/>
                </a:solidFill>
                <a:effectLst/>
                <a:latin typeface="微軟正黑體" panose="020B0604030504040204" pitchFamily="34" charset="-120"/>
                <a:ea typeface="微軟正黑體" panose="020B0604030504040204" pitchFamily="34" charset="-120"/>
              </a:rPr>
              <a:t>微調</a:t>
            </a:r>
            <a:r>
              <a:rPr lang="zh-TW" altLang="en-US" sz="3200" b="0" i="0" dirty="0">
                <a:effectLst/>
                <a:latin typeface="微軟正黑體" panose="020B0604030504040204" pitchFamily="34" charset="-120"/>
                <a:ea typeface="微軟正黑體" panose="020B0604030504040204" pitchFamily="34" charset="-120"/>
              </a:rPr>
              <a:t>儲存好模型的參數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微調好參數的語言模型就可以解決新的任務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不需要重新設計演算法或訓練模型，只需要微調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稱為</a:t>
            </a:r>
            <a:r>
              <a:rPr lang="en-US" altLang="zh-TW" sz="3200" b="0" i="0" dirty="0">
                <a:effectLst/>
                <a:latin typeface="微軟正黑體" panose="020B0604030504040204" pitchFamily="34" charset="-120"/>
                <a:ea typeface="微軟正黑體" panose="020B0604030504040204" pitchFamily="34" charset="-120"/>
              </a:rPr>
              <a:t>Pre-trained Language Model(PLM)</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中的</a:t>
            </a:r>
            <a:r>
              <a:rPr lang="en-US" altLang="zh-TW" sz="3200" dirty="0">
                <a:latin typeface="微軟正黑體" panose="020B0604030504040204" pitchFamily="34" charset="-120"/>
                <a:ea typeface="微軟正黑體" panose="020B0604030504040204" pitchFamily="34" charset="-120"/>
              </a:rPr>
              <a:t>P</a:t>
            </a:r>
            <a:r>
              <a:rPr lang="zh-TW" altLang="en-US" sz="3200" dirty="0">
                <a:latin typeface="微軟正黑體" panose="020B0604030504040204" pitchFamily="34" charset="-120"/>
                <a:ea typeface="微軟正黑體" panose="020B0604030504040204" pitchFamily="34" charset="-120"/>
              </a:rPr>
              <a:t>就是</a:t>
            </a:r>
            <a:r>
              <a:rPr lang="en-US" altLang="zh-TW" sz="3200" dirty="0">
                <a:latin typeface="微軟正黑體" panose="020B0604030504040204" pitchFamily="34" charset="-120"/>
                <a:ea typeface="微軟正黑體" panose="020B0604030504040204" pitchFamily="34" charset="-120"/>
              </a:rPr>
              <a:t>Pre-trained</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086409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860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最重要突破即</a:t>
            </a:r>
            <a:r>
              <a:rPr lang="en-US" altLang="zh-TW" sz="3200" b="0" i="0" dirty="0">
                <a:effectLst/>
                <a:latin typeface="微軟正黑體" panose="020B0604030504040204" pitchFamily="34" charset="-120"/>
                <a:ea typeface="微軟正黑體" panose="020B0604030504040204" pitchFamily="34" charset="-120"/>
              </a:rPr>
              <a:t>2017</a:t>
            </a:r>
            <a:r>
              <a:rPr lang="zh-TW" altLang="en-US" sz="3200" b="0" i="0" dirty="0">
                <a:effectLst/>
                <a:latin typeface="微軟正黑體" panose="020B0604030504040204" pitchFamily="34" charset="-120"/>
                <a:ea typeface="微軟正黑體" panose="020B0604030504040204" pitchFamily="34" charset="-120"/>
              </a:rPr>
              <a:t>出現的</a:t>
            </a:r>
            <a:r>
              <a:rPr lang="en-US" altLang="zh-TW" sz="3200" b="0" i="0" dirty="0">
                <a:solidFill>
                  <a:srgbClr val="FF0000"/>
                </a:solidFill>
                <a:effectLst/>
                <a:latin typeface="微軟正黑體" panose="020B0604030504040204" pitchFamily="34" charset="-120"/>
                <a:ea typeface="微軟正黑體" panose="020B0604030504040204" pitchFamily="34" charset="-120"/>
              </a:rPr>
              <a:t>Transformer</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換成</a:t>
            </a:r>
            <a:r>
              <a:rPr lang="en-US" altLang="zh-TW" sz="3200" b="0" i="0" dirty="0">
                <a:effectLst/>
                <a:latin typeface="微軟正黑體" panose="020B0604030504040204" pitchFamily="34" charset="-120"/>
                <a:ea typeface="微軟正黑體" panose="020B0604030504040204" pitchFamily="34" charset="-120"/>
              </a:rPr>
              <a:t>Transformer</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a:t>
            </a:r>
            <a:r>
              <a:rPr lang="en-US" altLang="zh-TW" sz="3200" dirty="0">
                <a:solidFill>
                  <a:srgbClr val="FF0000"/>
                </a:solidFill>
                <a:latin typeface="微軟正黑體" panose="020B0604030504040204" pitchFamily="34" charset="-120"/>
                <a:ea typeface="微軟正黑體" panose="020B0604030504040204" pitchFamily="34" charset="-120"/>
              </a:rPr>
              <a:t>Multi-head Attention</a:t>
            </a:r>
            <a:r>
              <a:rPr lang="zh-TW" altLang="en-US" sz="3200" dirty="0">
                <a:latin typeface="微軟正黑體" panose="020B0604030504040204" pitchFamily="34" charset="-120"/>
                <a:ea typeface="微軟正黑體" panose="020B0604030504040204" pitchFamily="34" charset="-120"/>
              </a:rPr>
              <a:t>機制來了解文字上下文的重要性</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在應用</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的模型中先放入</a:t>
            </a:r>
            <a:r>
              <a:rPr lang="en-US" altLang="zh-TW" sz="3200" b="0" i="0" dirty="0">
                <a:solidFill>
                  <a:srgbClr val="FF0000"/>
                </a:solidFill>
                <a:effectLst/>
                <a:latin typeface="微軟正黑體" panose="020B0604030504040204" pitchFamily="34" charset="-120"/>
                <a:ea typeface="微軟正黑體" panose="020B0604030504040204" pitchFamily="34" charset="-120"/>
              </a:rPr>
              <a:t>Embedding</a:t>
            </a:r>
            <a:r>
              <a:rPr lang="zh-TW" altLang="en-US" sz="3200" b="0" i="0" dirty="0">
                <a:effectLst/>
                <a:latin typeface="微軟正黑體" panose="020B0604030504040204" pitchFamily="34" charset="-120"/>
                <a:ea typeface="微軟正黑體" panose="020B0604030504040204" pitchFamily="34" charset="-120"/>
              </a:rPr>
              <a:t>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Embedding</a:t>
            </a:r>
            <a:r>
              <a:rPr lang="zh-TW" altLang="en-US" sz="3200" dirty="0">
                <a:latin typeface="微軟正黑體" panose="020B0604030504040204" pitchFamily="34" charset="-120"/>
                <a:ea typeface="微軟正黑體" panose="020B0604030504040204" pitchFamily="34" charset="-120"/>
              </a:rPr>
              <a:t>層存放了</a:t>
            </a:r>
            <a:r>
              <a:rPr lang="zh-TW" altLang="en-US" sz="3200" dirty="0">
                <a:solidFill>
                  <a:srgbClr val="FF0000"/>
                </a:solidFill>
                <a:latin typeface="微軟正黑體" panose="020B0604030504040204" pitchFamily="34" charset="-120"/>
                <a:ea typeface="微軟正黑體" panose="020B0604030504040204" pitchFamily="34" charset="-120"/>
              </a:rPr>
              <a:t>已學習</a:t>
            </a:r>
            <a:r>
              <a:rPr lang="zh-TW" altLang="en-US" sz="3200" dirty="0">
                <a:latin typeface="微軟正黑體" panose="020B0604030504040204" pitchFamily="34" charset="-120"/>
                <a:ea typeface="微軟正黑體" panose="020B0604030504040204" pitchFamily="34" charset="-120"/>
              </a:rPr>
              <a:t>到的</a:t>
            </a:r>
            <a:r>
              <a:rPr lang="zh-TW" altLang="en-US" sz="3200" dirty="0">
                <a:solidFill>
                  <a:srgbClr val="FF0000"/>
                </a:solidFill>
                <a:latin typeface="微軟正黑體" panose="020B0604030504040204" pitchFamily="34" charset="-120"/>
                <a:ea typeface="微軟正黑體" panose="020B0604030504040204" pitchFamily="34" charset="-120"/>
              </a:rPr>
              <a:t>上下文</a:t>
            </a:r>
            <a:r>
              <a:rPr lang="zh-TW" altLang="en-US" sz="3200" dirty="0">
                <a:latin typeface="微軟正黑體" panose="020B0604030504040204" pitchFamily="34" charset="-120"/>
                <a:ea typeface="微軟正黑體" panose="020B0604030504040204" pitchFamily="34" charset="-120"/>
              </a:rPr>
              <a:t>語意</a:t>
            </a:r>
            <a:r>
              <a:rPr lang="en-US" altLang="zh-TW" sz="3200" dirty="0">
                <a:latin typeface="微軟正黑體" panose="020B0604030504040204" pitchFamily="34" charset="-120"/>
                <a:ea typeface="微軟正黑體" panose="020B0604030504040204" pitchFamily="34" charset="-120"/>
              </a:rPr>
              <a:t>(Contextual Representation)</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中的</a:t>
            </a:r>
            <a:r>
              <a:rPr lang="en-US" altLang="zh-TW" sz="3200" dirty="0">
                <a:latin typeface="微軟正黑體" panose="020B0604030504040204" pitchFamily="34" charset="-120"/>
                <a:ea typeface="微軟正黑體" panose="020B0604030504040204" pitchFamily="34" charset="-120"/>
              </a:rPr>
              <a:t>T</a:t>
            </a:r>
            <a:r>
              <a:rPr lang="zh-TW" altLang="en-US" sz="3200" dirty="0">
                <a:latin typeface="微軟正黑體" panose="020B0604030504040204" pitchFamily="34" charset="-120"/>
                <a:ea typeface="微軟正黑體" panose="020B0604030504040204" pitchFamily="34" charset="-120"/>
              </a:rPr>
              <a:t>就是</a:t>
            </a:r>
            <a:r>
              <a:rPr lang="en-US" altLang="zh-TW" sz="3200" dirty="0">
                <a:latin typeface="微軟正黑體" panose="020B0604030504040204" pitchFamily="34" charset="-120"/>
                <a:ea typeface="微軟正黑體" panose="020B0604030504040204" pitchFamily="34" charset="-120"/>
              </a:rPr>
              <a:t>Transformer</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是目前所有語言模型的基礎</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397629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86000" y="36979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75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雙向</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ELMO</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Regressive</a:t>
            </a:r>
            <a:r>
              <a:rPr lang="zh-TW" altLang="en-US" sz="3200" b="0" i="0" dirty="0">
                <a:effectLst/>
                <a:latin typeface="微軟正黑體" panose="020B0604030504040204" pitchFamily="34" charset="-120"/>
                <a:ea typeface="微軟正黑體" panose="020B0604030504040204" pitchFamily="34" charset="-120"/>
              </a:rPr>
              <a:t>生成語言模型的</a:t>
            </a:r>
            <a:r>
              <a:rPr lang="en-US" altLang="zh-TW" sz="3200" b="0" i="0" dirty="0">
                <a:effectLst/>
                <a:latin typeface="微軟正黑體" panose="020B0604030504040204" pitchFamily="34" charset="-120"/>
                <a:ea typeface="微軟正黑體" panose="020B0604030504040204" pitchFamily="34" charset="-120"/>
              </a:rPr>
              <a:t>GPT(OpenAI)</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雙向</a:t>
            </a:r>
            <a:r>
              <a:rPr lang="en-US" altLang="zh-TW" sz="3200" b="0" i="0" dirty="0">
                <a:effectLst/>
                <a:latin typeface="微軟正黑體" panose="020B0604030504040204" pitchFamily="34" charset="-120"/>
                <a:ea typeface="微軟正黑體" panose="020B0604030504040204" pitchFamily="34" charset="-120"/>
              </a:rPr>
              <a:t>Encoder</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BERT</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Seq2seq</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BART</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T5</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4427158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371600" y="2933700"/>
            <a:ext cx="664845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預訓練語言模型的問題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spTree>
    <p:extLst>
      <p:ext uri="{BB962C8B-B14F-4D97-AF65-F5344CB8AC3E}">
        <p14:creationId xmlns:p14="http://schemas.microsoft.com/office/powerpoint/2010/main" val="171307595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40065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先有一個用自監督方式訓練出來的</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PLM</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然後用少量標註資料監督式學習微調</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是一個專才模型，解決特定任務</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已經具有</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SOTA</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的表現了</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437755" y="228600"/>
            <a:ext cx="6705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預訓練語言範式的問題</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pic>
        <p:nvPicPr>
          <p:cNvPr id="9" name="圖片 8">
            <a:extLst>
              <a:ext uri="{FF2B5EF4-FFF2-40B4-BE49-F238E27FC236}">
                <a16:creationId xmlns:a16="http://schemas.microsoft.com/office/drawing/2014/main" id="{44199093-2894-2DCF-F46E-6EF5AD22C6B4}"/>
              </a:ext>
            </a:extLst>
          </p:cNvPr>
          <p:cNvPicPr>
            <a:picLocks noChangeAspect="1"/>
          </p:cNvPicPr>
          <p:nvPr/>
        </p:nvPicPr>
        <p:blipFill>
          <a:blip r:embed="rId3"/>
          <a:stretch>
            <a:fillRect/>
          </a:stretch>
        </p:blipFill>
        <p:spPr>
          <a:xfrm>
            <a:off x="457200" y="4077057"/>
            <a:ext cx="8429271" cy="1824380"/>
          </a:xfrm>
          <a:prstGeom prst="rect">
            <a:avLst/>
          </a:prstGeom>
        </p:spPr>
      </p:pic>
    </p:spTree>
    <p:extLst>
      <p:ext uri="{BB962C8B-B14F-4D97-AF65-F5344CB8AC3E}">
        <p14:creationId xmlns:p14="http://schemas.microsoft.com/office/powerpoint/2010/main" val="133961909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938992"/>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微調任務的標註資料取得不容易</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微調任務的標註資料不夠多，容易</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overfit</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很多時候資料很少，甚至根本沒有資料</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每一個下游任務還要帶一個大模型</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437755" y="228600"/>
            <a:ext cx="6705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預訓練語言範式的問題</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pic>
        <p:nvPicPr>
          <p:cNvPr id="10" name="圖片 9">
            <a:extLst>
              <a:ext uri="{FF2B5EF4-FFF2-40B4-BE49-F238E27FC236}">
                <a16:creationId xmlns:a16="http://schemas.microsoft.com/office/drawing/2014/main" id="{7B9F2ADD-AF32-FDE8-50D4-F2FC48E40B5F}"/>
              </a:ext>
            </a:extLst>
          </p:cNvPr>
          <p:cNvPicPr>
            <a:picLocks noChangeAspect="1"/>
          </p:cNvPicPr>
          <p:nvPr/>
        </p:nvPicPr>
        <p:blipFill>
          <a:blip r:embed="rId3"/>
          <a:stretch>
            <a:fillRect/>
          </a:stretch>
        </p:blipFill>
        <p:spPr>
          <a:xfrm>
            <a:off x="838200" y="3962400"/>
            <a:ext cx="8077200" cy="1309134"/>
          </a:xfrm>
          <a:prstGeom prst="rect">
            <a:avLst/>
          </a:prstGeom>
        </p:spPr>
      </p:pic>
    </p:spTree>
    <p:extLst>
      <p:ext uri="{BB962C8B-B14F-4D97-AF65-F5344CB8AC3E}">
        <p14:creationId xmlns:p14="http://schemas.microsoft.com/office/powerpoint/2010/main" val="133866133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47732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的出現，參數量爆炸性成長</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微調，還是要更動所有</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PLM</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的參數</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沒有人有這個運算資源作微調</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有方法解</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1437755" y="228600"/>
            <a:ext cx="6705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預訓練語言範式的問題</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pic>
        <p:nvPicPr>
          <p:cNvPr id="6" name="圖片 5">
            <a:extLst>
              <a:ext uri="{FF2B5EF4-FFF2-40B4-BE49-F238E27FC236}">
                <a16:creationId xmlns:a16="http://schemas.microsoft.com/office/drawing/2014/main" id="{C6D20E58-7B4A-D260-8DCD-B50EEE6A0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855" y="3153728"/>
            <a:ext cx="5867400" cy="3300946"/>
          </a:xfrm>
          <a:prstGeom prst="rect">
            <a:avLst/>
          </a:prstGeom>
        </p:spPr>
      </p:pic>
    </p:spTree>
    <p:extLst>
      <p:ext uri="{BB962C8B-B14F-4D97-AF65-F5344CB8AC3E}">
        <p14:creationId xmlns:p14="http://schemas.microsoft.com/office/powerpoint/2010/main" val="19302715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C3C3EDC-493A-9558-D2FF-5CF0114FF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50" y="1143000"/>
            <a:ext cx="8607299" cy="4843463"/>
          </a:xfrm>
          <a:prstGeom prst="rect">
            <a:avLst/>
          </a:prstGeom>
        </p:spPr>
      </p:pic>
    </p:spTree>
    <p:extLst>
      <p:ext uri="{BB962C8B-B14F-4D97-AF65-F5344CB8AC3E}">
        <p14:creationId xmlns:p14="http://schemas.microsoft.com/office/powerpoint/2010/main" val="27438966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5BAF321-E7A3-331E-562A-2BCC7BC89425}"/>
              </a:ext>
            </a:extLst>
          </p:cNvPr>
          <p:cNvPicPr>
            <a:picLocks noChangeAspect="1"/>
          </p:cNvPicPr>
          <p:nvPr/>
        </p:nvPicPr>
        <p:blipFill>
          <a:blip r:embed="rId2"/>
          <a:stretch>
            <a:fillRect/>
          </a:stretch>
        </p:blipFill>
        <p:spPr>
          <a:xfrm>
            <a:off x="0" y="905760"/>
            <a:ext cx="9144000" cy="5046479"/>
          </a:xfrm>
          <a:prstGeom prst="rect">
            <a:avLst/>
          </a:prstGeom>
        </p:spPr>
      </p:pic>
    </p:spTree>
    <p:extLst>
      <p:ext uri="{BB962C8B-B14F-4D97-AF65-F5344CB8AC3E}">
        <p14:creationId xmlns:p14="http://schemas.microsoft.com/office/powerpoint/2010/main" val="371557860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47244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spTree>
    <p:extLst>
      <p:ext uri="{BB962C8B-B14F-4D97-AF65-F5344CB8AC3E}">
        <p14:creationId xmlns:p14="http://schemas.microsoft.com/office/powerpoint/2010/main" val="88544637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304800"/>
            <a:ext cx="3962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421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42125"/>
            <a:ext cx="914400" cy="244475"/>
          </a:xfrm>
        </p:spPr>
        <p:txBody>
          <a:bodyPr/>
          <a:lstStyle/>
          <a:p>
            <a:pPr algn="r"/>
            <a:fld id="{F99EC173-99AE-4773-AB25-02E469A13EAE}" type="slidenum">
              <a:rPr kumimoji="0" lang="en-US" sz="1200" smtClean="0">
                <a:solidFill>
                  <a:schemeClr val="tx2"/>
                </a:solidFill>
              </a:rPr>
              <a:pPr algn="r"/>
              <a:t>82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501965"/>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a:t>
            </a:r>
            <a:r>
              <a:rPr lang="zh-TW" altLang="en-US" sz="3200" b="0" i="0" dirty="0">
                <a:effectLst/>
                <a:latin typeface="微軟正黑體" panose="020B0604030504040204" pitchFamily="34" charset="-120"/>
                <a:ea typeface="微軟正黑體" panose="020B0604030504040204" pitchFamily="34" charset="-120"/>
              </a:rPr>
              <a:t>年</a:t>
            </a:r>
            <a:r>
              <a:rPr lang="en-US" altLang="zh-TW" sz="3200" b="0" i="0" dirty="0">
                <a:effectLst/>
                <a:latin typeface="微軟正黑體" panose="020B0604030504040204" pitchFamily="34" charset="-120"/>
                <a:ea typeface="微軟正黑體" panose="020B0604030504040204" pitchFamily="34" charset="-120"/>
              </a:rPr>
              <a:t>OpenAI</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GPT-3</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1750</a:t>
            </a:r>
            <a:r>
              <a:rPr lang="zh-TW" altLang="en-US" sz="3200" dirty="0">
                <a:latin typeface="微軟正黑體" panose="020B0604030504040204" pitchFamily="34" charset="-120"/>
                <a:ea typeface="微軟正黑體" panose="020B0604030504040204" pitchFamily="34" charset="-120"/>
              </a:rPr>
              <a:t>億個參數</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相較於</a:t>
            </a:r>
            <a:r>
              <a:rPr lang="en-US" altLang="zh-TW" sz="3200" dirty="0">
                <a:latin typeface="微軟正黑體" panose="020B0604030504040204" pitchFamily="34" charset="-120"/>
                <a:ea typeface="微軟正黑體" panose="020B0604030504040204" pitchFamily="34" charset="-120"/>
              </a:rPr>
              <a:t>BERT</a:t>
            </a:r>
            <a:r>
              <a:rPr lang="zh-TW" altLang="en-US" sz="3200" dirty="0">
                <a:latin typeface="微軟正黑體" panose="020B0604030504040204" pitchFamily="34" charset="-120"/>
                <a:ea typeface="微軟正黑體" panose="020B0604030504040204" pitchFamily="34" charset="-120"/>
              </a:rPr>
              <a:t>的</a:t>
            </a:r>
            <a:r>
              <a:rPr lang="en-US" altLang="zh-TW" sz="3200" dirty="0">
                <a:latin typeface="微軟正黑體" panose="020B0604030504040204" pitchFamily="34" charset="-120"/>
                <a:ea typeface="微軟正黑體" panose="020B0604030504040204" pitchFamily="34" charset="-120"/>
              </a:rPr>
              <a:t>1</a:t>
            </a:r>
            <a:r>
              <a:rPr lang="zh-TW" altLang="en-US" sz="3200" dirty="0">
                <a:latin typeface="微軟正黑體" panose="020B0604030504040204" pitchFamily="34" charset="-120"/>
                <a:ea typeface="微軟正黑體" panose="020B0604030504040204" pitchFamily="34" charset="-120"/>
              </a:rPr>
              <a:t>億</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GPT</a:t>
            </a:r>
            <a:r>
              <a:rPr lang="en-US" altLang="zh-TW" sz="3200" dirty="0">
                <a:latin typeface="微軟正黑體" panose="020B0604030504040204" pitchFamily="34" charset="-120"/>
                <a:ea typeface="微軟正黑體" panose="020B0604030504040204" pitchFamily="34" charset="-120"/>
              </a:rPr>
              <a:t>-3</a:t>
            </a:r>
            <a:r>
              <a:rPr lang="zh-TW" altLang="en-US" sz="3200" dirty="0">
                <a:latin typeface="微軟正黑體" panose="020B0604030504040204" pitchFamily="34" charset="-120"/>
                <a:ea typeface="微軟正黑體" panose="020B0604030504040204" pitchFamily="34" charset="-120"/>
              </a:rPr>
              <a:t>的語料庫約</a:t>
            </a:r>
            <a:r>
              <a:rPr lang="en-US" altLang="zh-TW" sz="3200" dirty="0">
                <a:latin typeface="微軟正黑體" panose="020B0604030504040204" pitchFamily="34" charset="-120"/>
                <a:ea typeface="微軟正黑體" panose="020B0604030504040204" pitchFamily="34" charset="-120"/>
              </a:rPr>
              <a:t>45TB</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AFF413EC-1E61-393B-E3CF-C4CAA17128FD}"/>
              </a:ext>
            </a:extLst>
          </p:cNvPr>
          <p:cNvPicPr>
            <a:picLocks noChangeAspect="1"/>
          </p:cNvPicPr>
          <p:nvPr/>
        </p:nvPicPr>
        <p:blipFill>
          <a:blip r:embed="rId3"/>
          <a:stretch>
            <a:fillRect/>
          </a:stretch>
        </p:blipFill>
        <p:spPr>
          <a:xfrm>
            <a:off x="52387" y="3352800"/>
            <a:ext cx="8886825" cy="2952750"/>
          </a:xfrm>
          <a:prstGeom prst="rect">
            <a:avLst/>
          </a:prstGeom>
        </p:spPr>
      </p:pic>
    </p:spTree>
    <p:extLst>
      <p:ext uri="{BB962C8B-B14F-4D97-AF65-F5344CB8AC3E}">
        <p14:creationId xmlns:p14="http://schemas.microsoft.com/office/powerpoint/2010/main" val="268562381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83</a:t>
            </a:fld>
            <a:endParaRPr kumimoji="0" lang="en-US" dirty="0"/>
          </a:p>
        </p:txBody>
      </p:sp>
      <p:pic>
        <p:nvPicPr>
          <p:cNvPr id="9" name="圖片 8">
            <a:extLst>
              <a:ext uri="{FF2B5EF4-FFF2-40B4-BE49-F238E27FC236}">
                <a16:creationId xmlns:a16="http://schemas.microsoft.com/office/drawing/2014/main" id="{239F4765-696B-A3CB-F5F6-467DA0D4946E}"/>
              </a:ext>
            </a:extLst>
          </p:cNvPr>
          <p:cNvPicPr>
            <a:picLocks noChangeAspect="1"/>
          </p:cNvPicPr>
          <p:nvPr/>
        </p:nvPicPr>
        <p:blipFill>
          <a:blip r:embed="rId3"/>
          <a:stretch>
            <a:fillRect/>
          </a:stretch>
        </p:blipFill>
        <p:spPr>
          <a:xfrm>
            <a:off x="126004" y="1752600"/>
            <a:ext cx="8981074" cy="3352800"/>
          </a:xfrm>
          <a:prstGeom prst="rect">
            <a:avLst/>
          </a:prstGeom>
        </p:spPr>
      </p:pic>
      <p:sp>
        <p:nvSpPr>
          <p:cNvPr id="2" name="文字版面配置區 2">
            <a:extLst>
              <a:ext uri="{FF2B5EF4-FFF2-40B4-BE49-F238E27FC236}">
                <a16:creationId xmlns:a16="http://schemas.microsoft.com/office/drawing/2014/main" id="{E5481BB3-134B-7BAC-3811-BE729CC24871}"/>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8681054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pic>
        <p:nvPicPr>
          <p:cNvPr id="5" name="圖片 4">
            <a:extLst>
              <a:ext uri="{FF2B5EF4-FFF2-40B4-BE49-F238E27FC236}">
                <a16:creationId xmlns:a16="http://schemas.microsoft.com/office/drawing/2014/main" id="{79DF60B0-22BA-9DB2-4251-B7DB5D462FE8}"/>
              </a:ext>
            </a:extLst>
          </p:cNvPr>
          <p:cNvPicPr>
            <a:picLocks noChangeAspect="1"/>
          </p:cNvPicPr>
          <p:nvPr/>
        </p:nvPicPr>
        <p:blipFill>
          <a:blip r:embed="rId3"/>
          <a:stretch>
            <a:fillRect/>
          </a:stretch>
        </p:blipFill>
        <p:spPr>
          <a:xfrm>
            <a:off x="533400" y="1524000"/>
            <a:ext cx="8242953" cy="4724400"/>
          </a:xfrm>
          <a:prstGeom prst="rect">
            <a:avLst/>
          </a:prstGeom>
        </p:spPr>
      </p:pic>
      <p:sp>
        <p:nvSpPr>
          <p:cNvPr id="2" name="文字版面配置區 2">
            <a:extLst>
              <a:ext uri="{FF2B5EF4-FFF2-40B4-BE49-F238E27FC236}">
                <a16:creationId xmlns:a16="http://schemas.microsoft.com/office/drawing/2014/main" id="{02BC5F98-B3EC-D6B0-2F3F-E909F81E1F90}"/>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
        <p:nvSpPr>
          <p:cNvPr id="6" name="文字方塊 5">
            <a:extLst>
              <a:ext uri="{FF2B5EF4-FFF2-40B4-BE49-F238E27FC236}">
                <a16:creationId xmlns:a16="http://schemas.microsoft.com/office/drawing/2014/main" id="{72D58633-1A99-C569-A4CA-F79CE3A59232}"/>
              </a:ext>
            </a:extLst>
          </p:cNvPr>
          <p:cNvSpPr txBox="1"/>
          <p:nvPr/>
        </p:nvSpPr>
        <p:spPr>
          <a:xfrm>
            <a:off x="533400" y="1143000"/>
            <a:ext cx="1752600"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此為</a:t>
            </a:r>
            <a:r>
              <a:rPr lang="en-US" altLang="zh-TW" dirty="0">
                <a:latin typeface="微軟正黑體" panose="020B0604030504040204" pitchFamily="34" charset="-120"/>
                <a:ea typeface="微軟正黑體" panose="020B0604030504040204" pitchFamily="34" charset="-120"/>
              </a:rPr>
              <a:t>BLOOM)</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1519988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pic>
        <p:nvPicPr>
          <p:cNvPr id="5" name="圖片 4">
            <a:extLst>
              <a:ext uri="{FF2B5EF4-FFF2-40B4-BE49-F238E27FC236}">
                <a16:creationId xmlns:a16="http://schemas.microsoft.com/office/drawing/2014/main" id="{A9391F30-EE34-8B59-4A1F-81C4AC101320}"/>
              </a:ext>
            </a:extLst>
          </p:cNvPr>
          <p:cNvPicPr>
            <a:picLocks noChangeAspect="1"/>
          </p:cNvPicPr>
          <p:nvPr/>
        </p:nvPicPr>
        <p:blipFill>
          <a:blip r:embed="rId3"/>
          <a:stretch>
            <a:fillRect/>
          </a:stretch>
        </p:blipFill>
        <p:spPr>
          <a:xfrm>
            <a:off x="838200" y="1752600"/>
            <a:ext cx="7086600" cy="4301032"/>
          </a:xfrm>
          <a:prstGeom prst="rect">
            <a:avLst/>
          </a:prstGeom>
        </p:spPr>
      </p:pic>
      <p:sp>
        <p:nvSpPr>
          <p:cNvPr id="2" name="文字版面配置區 2">
            <a:extLst>
              <a:ext uri="{FF2B5EF4-FFF2-40B4-BE49-F238E27FC236}">
                <a16:creationId xmlns:a16="http://schemas.microsoft.com/office/drawing/2014/main" id="{40482D72-A3C4-0D5F-8679-DB9C5B10959D}"/>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02374570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BA279A0-C5F1-278C-D6DA-EFCDDD720ACD}"/>
              </a:ext>
            </a:extLst>
          </p:cNvPr>
          <p:cNvPicPr>
            <a:picLocks noChangeAspect="1"/>
          </p:cNvPicPr>
          <p:nvPr/>
        </p:nvPicPr>
        <p:blipFill>
          <a:blip r:embed="rId2"/>
          <a:stretch>
            <a:fillRect/>
          </a:stretch>
        </p:blipFill>
        <p:spPr>
          <a:xfrm>
            <a:off x="1066800" y="1336489"/>
            <a:ext cx="7467600" cy="5147497"/>
          </a:xfrm>
          <a:prstGeom prst="rect">
            <a:avLst/>
          </a:prstGeom>
        </p:spPr>
      </p:pic>
      <p:grpSp>
        <p:nvGrpSpPr>
          <p:cNvPr id="10" name="群組 9">
            <a:extLst>
              <a:ext uri="{FF2B5EF4-FFF2-40B4-BE49-F238E27FC236}">
                <a16:creationId xmlns:a16="http://schemas.microsoft.com/office/drawing/2014/main" id="{9F2E0C5A-F96F-34A2-C91D-E3E6D915EADD}"/>
              </a:ext>
            </a:extLst>
          </p:cNvPr>
          <p:cNvGrpSpPr/>
          <p:nvPr/>
        </p:nvGrpSpPr>
        <p:grpSpPr>
          <a:xfrm>
            <a:off x="7047572" y="3910238"/>
            <a:ext cx="1234800" cy="708840"/>
            <a:chOff x="7047572" y="3910238"/>
            <a:chExt cx="1234800" cy="708840"/>
          </a:xfrm>
        </p:grpSpPr>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91FB894C-BDD8-0A9A-EA0B-A0D44F459743}"/>
                    </a:ext>
                  </a:extLst>
                </p14:cNvPr>
                <p14:cNvContentPartPr/>
                <p14:nvPr/>
              </p14:nvContentPartPr>
              <p14:xfrm>
                <a:off x="7047572" y="3910238"/>
                <a:ext cx="1234800" cy="708840"/>
              </p14:xfrm>
            </p:contentPart>
          </mc:Choice>
          <mc:Fallback xmlns="">
            <p:pic>
              <p:nvPicPr>
                <p:cNvPr id="8" name="筆跡 7">
                  <a:extLst>
                    <a:ext uri="{FF2B5EF4-FFF2-40B4-BE49-F238E27FC236}">
                      <a16:creationId xmlns:a16="http://schemas.microsoft.com/office/drawing/2014/main" id="{91FB894C-BDD8-0A9A-EA0B-A0D44F459743}"/>
                    </a:ext>
                  </a:extLst>
                </p:cNvPr>
                <p:cNvPicPr/>
                <p:nvPr/>
              </p:nvPicPr>
              <p:blipFill>
                <a:blip r:embed="rId4"/>
                <a:stretch>
                  <a:fillRect/>
                </a:stretch>
              </p:blipFill>
              <p:spPr>
                <a:xfrm>
                  <a:off x="7029932" y="3892598"/>
                  <a:ext cx="127044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筆跡 8">
                  <a:extLst>
                    <a:ext uri="{FF2B5EF4-FFF2-40B4-BE49-F238E27FC236}">
                      <a16:creationId xmlns:a16="http://schemas.microsoft.com/office/drawing/2014/main" id="{AA67812A-3FFF-7A51-D65C-F767E685A0BF}"/>
                    </a:ext>
                  </a:extLst>
                </p14:cNvPr>
                <p14:cNvContentPartPr/>
                <p14:nvPr/>
              </p14:nvContentPartPr>
              <p14:xfrm>
                <a:off x="7532492" y="4477598"/>
                <a:ext cx="263880" cy="24840"/>
              </p14:xfrm>
            </p:contentPart>
          </mc:Choice>
          <mc:Fallback xmlns="">
            <p:pic>
              <p:nvPicPr>
                <p:cNvPr id="9" name="筆跡 8">
                  <a:extLst>
                    <a:ext uri="{FF2B5EF4-FFF2-40B4-BE49-F238E27FC236}">
                      <a16:creationId xmlns:a16="http://schemas.microsoft.com/office/drawing/2014/main" id="{AA67812A-3FFF-7A51-D65C-F767E685A0BF}"/>
                    </a:ext>
                  </a:extLst>
                </p:cNvPr>
                <p:cNvPicPr/>
                <p:nvPr/>
              </p:nvPicPr>
              <p:blipFill>
                <a:blip r:embed="rId6"/>
                <a:stretch>
                  <a:fillRect/>
                </a:stretch>
              </p:blipFill>
              <p:spPr>
                <a:xfrm>
                  <a:off x="7514852" y="4459958"/>
                  <a:ext cx="299520" cy="60480"/>
                </a:xfrm>
                <a:prstGeom prst="rect">
                  <a:avLst/>
                </a:prstGeom>
              </p:spPr>
            </p:pic>
          </mc:Fallback>
        </mc:AlternateContent>
      </p:grpSp>
      <p:sp>
        <p:nvSpPr>
          <p:cNvPr id="12" name="文字版面配置區 2">
            <a:extLst>
              <a:ext uri="{FF2B5EF4-FFF2-40B4-BE49-F238E27FC236}">
                <a16:creationId xmlns:a16="http://schemas.microsoft.com/office/drawing/2014/main" id="{B1266FF5-8FB7-5CF8-EC59-DFCE093BF65E}"/>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0236221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pic>
        <p:nvPicPr>
          <p:cNvPr id="6" name="圖片 5">
            <a:extLst>
              <a:ext uri="{FF2B5EF4-FFF2-40B4-BE49-F238E27FC236}">
                <a16:creationId xmlns:a16="http://schemas.microsoft.com/office/drawing/2014/main" id="{E35EAFBA-D6EB-489D-B884-E82FC9A90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07406"/>
            <a:ext cx="7391400" cy="5543550"/>
          </a:xfrm>
          <a:prstGeom prst="rect">
            <a:avLst/>
          </a:prstGeom>
        </p:spPr>
      </p:pic>
      <p:sp>
        <p:nvSpPr>
          <p:cNvPr id="2" name="文字版面配置區 2">
            <a:extLst>
              <a:ext uri="{FF2B5EF4-FFF2-40B4-BE49-F238E27FC236}">
                <a16:creationId xmlns:a16="http://schemas.microsoft.com/office/drawing/2014/main" id="{7F712D7D-B009-172C-BD6C-1EB396BE9918}"/>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6402282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pic>
        <p:nvPicPr>
          <p:cNvPr id="5" name="圖片 4">
            <a:extLst>
              <a:ext uri="{FF2B5EF4-FFF2-40B4-BE49-F238E27FC236}">
                <a16:creationId xmlns:a16="http://schemas.microsoft.com/office/drawing/2014/main" id="{DFDC46B0-C2CF-1EAD-3962-8F10C8182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28457"/>
            <a:ext cx="7181850" cy="5386388"/>
          </a:xfrm>
          <a:prstGeom prst="rect">
            <a:avLst/>
          </a:prstGeom>
        </p:spPr>
      </p:pic>
      <p:sp>
        <p:nvSpPr>
          <p:cNvPr id="2" name="文字版面配置區 2">
            <a:extLst>
              <a:ext uri="{FF2B5EF4-FFF2-40B4-BE49-F238E27FC236}">
                <a16:creationId xmlns:a16="http://schemas.microsoft.com/office/drawing/2014/main" id="{8BC0CC5F-5682-6B20-58A8-B36A5251B4EC}"/>
              </a:ext>
            </a:extLst>
          </p:cNvPr>
          <p:cNvSpPr txBox="1">
            <a:spLocks/>
          </p:cNvSpPr>
          <p:nvPr/>
        </p:nvSpPr>
        <p:spPr>
          <a:xfrm>
            <a:off x="2286000" y="121892"/>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02522685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）的訓練成本一次就要上看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萬美元至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1200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運算生成一筆資訊的成本在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美分左右</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傳統搜尋引擎的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 – 4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初期投入成本約為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億美元</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每天電費更高達</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500</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萬美元左右</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將目前的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部署到</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進行的每次搜尋中，需要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512820.51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HGX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伺服器和總共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4102568 </a:t>
            </a: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 </a:t>
            </a:r>
            <a:r>
              <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GPU</a:t>
            </a:r>
          </a:p>
          <a:p>
            <a:pPr marL="358775" indent="-358775">
              <a:buFont typeface="Arial" panose="020B0604020202020204" pitchFamily="34" charset="0"/>
              <a:buChar char="•"/>
            </a:pPr>
            <a:r>
              <a:rPr kumimoji="1" lang="zh-TW" altLang="en-US"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只有微軟養得起！</a:t>
            </a:r>
            <a:endParaRPr kumimoji="1" lang="en-US" altLang="zh-TW" sz="3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2098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的成本</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spTree>
    <p:extLst>
      <p:ext uri="{BB962C8B-B14F-4D97-AF65-F5344CB8AC3E}">
        <p14:creationId xmlns:p14="http://schemas.microsoft.com/office/powerpoint/2010/main" val="17873011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72F7461-A9AF-B7A1-0721-E96424051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43000"/>
            <a:ext cx="8607299" cy="4843463"/>
          </a:xfrm>
          <a:prstGeom prst="rect">
            <a:avLst/>
          </a:prstGeom>
        </p:spPr>
      </p:pic>
    </p:spTree>
    <p:extLst>
      <p:ext uri="{BB962C8B-B14F-4D97-AF65-F5344CB8AC3E}">
        <p14:creationId xmlns:p14="http://schemas.microsoft.com/office/powerpoint/2010/main" val="244853709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人工智慧對齊</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11/24/2023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spTree>
    <p:extLst>
      <p:ext uri="{BB962C8B-B14F-4D97-AF65-F5344CB8AC3E}">
        <p14:creationId xmlns:p14="http://schemas.microsoft.com/office/powerpoint/2010/main" val="234382257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228600"/>
            <a:ext cx="4343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宮廷劇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016758"/>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董事會將</a:t>
            </a:r>
            <a:r>
              <a:rPr lang="en-US" altLang="zh-TW" sz="3200" b="0" i="0" dirty="0">
                <a:effectLst/>
                <a:latin typeface="微軟正黑體" panose="020B0604030504040204" pitchFamily="34" charset="-120"/>
                <a:ea typeface="微軟正黑體" panose="020B0604030504040204" pitchFamily="34" charset="-120"/>
              </a:rPr>
              <a:t>Sam Altman</a:t>
            </a:r>
            <a:r>
              <a:rPr lang="zh-TW" altLang="en-US" sz="3200" b="0" i="0" dirty="0">
                <a:effectLst/>
                <a:latin typeface="微軟正黑體" panose="020B0604030504040204" pitchFamily="34" charset="-120"/>
                <a:ea typeface="微軟正黑體" panose="020B0604030504040204" pitchFamily="34" charset="-120"/>
              </a:rPr>
              <a:t>開除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發動人是</a:t>
            </a:r>
            <a:r>
              <a:rPr lang="en-US" altLang="zh-TW" sz="3200" b="0" i="0" dirty="0">
                <a:effectLst/>
                <a:latin typeface="微軟正黑體" panose="020B0604030504040204" pitchFamily="34" charset="-120"/>
                <a:ea typeface="微軟正黑體" panose="020B0604030504040204" pitchFamily="34" charset="-120"/>
              </a:rPr>
              <a:t>Ilya </a:t>
            </a:r>
            <a:r>
              <a:rPr lang="en-US" altLang="zh-TW" sz="3200" b="0" i="0" dirty="0" err="1">
                <a:effectLst/>
                <a:latin typeface="微軟正黑體" panose="020B0604030504040204" pitchFamily="34" charset="-120"/>
                <a:ea typeface="微軟正黑體" panose="020B0604030504040204" pitchFamily="34" charset="-120"/>
              </a:rPr>
              <a:t>Sutskever</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AlexNet</a:t>
            </a:r>
            <a:r>
              <a:rPr lang="zh-TW" altLang="en-US" sz="3200" b="0" i="0" dirty="0">
                <a:effectLst/>
                <a:latin typeface="微軟正黑體" panose="020B0604030504040204" pitchFamily="34" charset="-120"/>
                <a:ea typeface="微軟正黑體" panose="020B0604030504040204" pitchFamily="34" charset="-120"/>
              </a:rPr>
              <a:t>發明人</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經過鬧一陣，</a:t>
            </a:r>
            <a:r>
              <a:rPr lang="en-US" altLang="zh-TW" sz="3200" b="0" i="0" dirty="0">
                <a:effectLst/>
                <a:latin typeface="微軟正黑體" panose="020B0604030504040204" pitchFamily="34" charset="-120"/>
                <a:ea typeface="微軟正黑體" panose="020B0604030504040204" pitchFamily="34" charset="-120"/>
              </a:rPr>
              <a:t>Altman</a:t>
            </a:r>
            <a:r>
              <a:rPr lang="zh-TW" altLang="en-US" sz="3200" b="0" i="0" dirty="0">
                <a:effectLst/>
                <a:latin typeface="微軟正黑體" panose="020B0604030504040204" pitchFamily="34" charset="-120"/>
                <a:ea typeface="微軟正黑體" panose="020B0604030504040204" pitchFamily="34" charset="-120"/>
              </a:rPr>
              <a:t>又回歸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引發人工智慧問題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推出</a:t>
            </a:r>
            <a:r>
              <a:rPr lang="en-US" altLang="zh-TW" sz="3200" dirty="0" err="1">
                <a:latin typeface="微軟正黑體" panose="020B0604030504040204" pitchFamily="34" charset="-120"/>
                <a:ea typeface="微軟正黑體" panose="020B0604030504040204" pitchFamily="34" charset="-120"/>
              </a:rPr>
              <a:t>SuperAlignment</a:t>
            </a:r>
            <a:r>
              <a:rPr lang="zh-TW" altLang="en-US" sz="3200" dirty="0">
                <a:latin typeface="微軟正黑體" panose="020B0604030504040204" pitchFamily="34" charset="-120"/>
                <a:ea typeface="微軟正黑體" panose="020B0604030504040204" pitchFamily="34" charset="-120"/>
              </a:rPr>
              <a:t>技術</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承諾</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的算力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Reward Hacking</a:t>
            </a:r>
            <a:r>
              <a:rPr lang="zh-TW" altLang="en-US" sz="3200" dirty="0">
                <a:latin typeface="微軟正黑體" panose="020B0604030504040204" pitchFamily="34" charset="-120"/>
                <a:ea typeface="微軟正黑體" panose="020B0604030504040204" pitchFamily="34" charset="-120"/>
              </a:rPr>
              <a:t>的擔憂</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有效利他主義</a:t>
            </a:r>
            <a:r>
              <a:rPr lang="en-US" altLang="zh-TW" sz="3200" dirty="0">
                <a:latin typeface="微軟正黑體" panose="020B0604030504040204" pitchFamily="34" charset="-120"/>
                <a:ea typeface="微軟正黑體" panose="020B0604030504040204" pitchFamily="34" charset="-120"/>
              </a:rPr>
              <a:t>(Effective Altruism)</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有效加速主義</a:t>
            </a:r>
            <a:r>
              <a:rPr lang="en-US" altLang="zh-TW" sz="3200" b="0" i="0" dirty="0">
                <a:effectLst/>
                <a:latin typeface="微軟正黑體" panose="020B0604030504040204" pitchFamily="34" charset="-120"/>
                <a:ea typeface="微軟正黑體" panose="020B0604030504040204" pitchFamily="34" charset="-120"/>
              </a:rPr>
              <a:t>(Effective Accelerationism)</a:t>
            </a: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0471532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228600"/>
            <a:ext cx="4343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宮廷劇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509200"/>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董事會將</a:t>
            </a:r>
            <a:r>
              <a:rPr lang="en-US" altLang="zh-TW" sz="3200" b="0" i="0" dirty="0">
                <a:effectLst/>
                <a:latin typeface="微軟正黑體" panose="020B0604030504040204" pitchFamily="34" charset="-120"/>
                <a:ea typeface="微軟正黑體" panose="020B0604030504040204" pitchFamily="34" charset="-120"/>
              </a:rPr>
              <a:t>Sam Altman</a:t>
            </a:r>
            <a:r>
              <a:rPr lang="zh-TW" altLang="en-US" sz="3200" b="0" i="0" dirty="0">
                <a:effectLst/>
                <a:latin typeface="微軟正黑體" panose="020B0604030504040204" pitchFamily="34" charset="-120"/>
                <a:ea typeface="微軟正黑體" panose="020B0604030504040204" pitchFamily="34" charset="-120"/>
              </a:rPr>
              <a:t>開除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發動人是</a:t>
            </a:r>
            <a:r>
              <a:rPr lang="en-US" altLang="zh-TW" sz="3200" b="0" i="0" dirty="0">
                <a:effectLst/>
                <a:latin typeface="微軟正黑體" panose="020B0604030504040204" pitchFamily="34" charset="-120"/>
                <a:ea typeface="微軟正黑體" panose="020B0604030504040204" pitchFamily="34" charset="-120"/>
              </a:rPr>
              <a:t>Ilya </a:t>
            </a:r>
            <a:r>
              <a:rPr lang="en-US" altLang="zh-TW" sz="3200" b="0" i="0" dirty="0" err="1">
                <a:effectLst/>
                <a:latin typeface="微軟正黑體" panose="020B0604030504040204" pitchFamily="34" charset="-120"/>
                <a:ea typeface="微軟正黑體" panose="020B0604030504040204" pitchFamily="34" charset="-120"/>
              </a:rPr>
              <a:t>Sutskever</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AlexNet</a:t>
            </a:r>
            <a:r>
              <a:rPr lang="zh-TW" altLang="en-US" sz="3200" b="0" i="0" dirty="0">
                <a:effectLst/>
                <a:latin typeface="微軟正黑體" panose="020B0604030504040204" pitchFamily="34" charset="-120"/>
                <a:ea typeface="微軟正黑體" panose="020B0604030504040204" pitchFamily="34" charset="-120"/>
              </a:rPr>
              <a:t>發明人</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經過鬧一陣，</a:t>
            </a:r>
            <a:r>
              <a:rPr lang="en-US" altLang="zh-TW" sz="3200" b="0" i="0" dirty="0">
                <a:effectLst/>
                <a:latin typeface="微軟正黑體" panose="020B0604030504040204" pitchFamily="34" charset="-120"/>
                <a:ea typeface="微軟正黑體" panose="020B0604030504040204" pitchFamily="34" charset="-120"/>
              </a:rPr>
              <a:t>Altman</a:t>
            </a:r>
            <a:r>
              <a:rPr lang="zh-TW" altLang="en-US" sz="3200" b="0" i="0" dirty="0">
                <a:effectLst/>
                <a:latin typeface="微軟正黑體" panose="020B0604030504040204" pitchFamily="34" charset="-120"/>
                <a:ea typeface="微軟正黑體" panose="020B0604030504040204" pitchFamily="34" charset="-120"/>
              </a:rPr>
              <a:t>又回歸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引發人工智慧問題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推出</a:t>
            </a:r>
            <a:r>
              <a:rPr lang="en-US" altLang="zh-TW" sz="3200" dirty="0" err="1">
                <a:latin typeface="微軟正黑體" panose="020B0604030504040204" pitchFamily="34" charset="-120"/>
                <a:ea typeface="微軟正黑體" panose="020B0604030504040204" pitchFamily="34" charset="-120"/>
              </a:rPr>
              <a:t>SuperAlignment</a:t>
            </a:r>
            <a:r>
              <a:rPr lang="zh-TW" altLang="en-US" sz="3200" dirty="0">
                <a:latin typeface="微軟正黑體" panose="020B0604030504040204" pitchFamily="34" charset="-120"/>
                <a:ea typeface="微軟正黑體" panose="020B0604030504040204" pitchFamily="34" charset="-120"/>
              </a:rPr>
              <a:t>技術</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承諾</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的算力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Reward Hacking</a:t>
            </a:r>
            <a:r>
              <a:rPr lang="zh-TW" altLang="en-US" sz="3200" dirty="0">
                <a:latin typeface="微軟正黑體" panose="020B0604030504040204" pitchFamily="34" charset="-120"/>
                <a:ea typeface="微軟正黑體" panose="020B0604030504040204" pitchFamily="34" charset="-120"/>
              </a:rPr>
              <a:t>的擔憂</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有效利他主義</a:t>
            </a:r>
            <a:r>
              <a:rPr lang="en-US" altLang="zh-TW" sz="3200" dirty="0">
                <a:latin typeface="微軟正黑體" panose="020B0604030504040204" pitchFamily="34" charset="-120"/>
                <a:ea typeface="微軟正黑體" panose="020B0604030504040204" pitchFamily="34" charset="-120"/>
              </a:rPr>
              <a:t>(Effective Altruism)</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有效加速主義</a:t>
            </a:r>
            <a:r>
              <a:rPr lang="en-US" altLang="zh-TW" sz="3200" b="0" i="0" dirty="0">
                <a:effectLst/>
                <a:latin typeface="微軟正黑體" panose="020B0604030504040204" pitchFamily="34" charset="-120"/>
                <a:ea typeface="微軟正黑體" panose="020B0604030504040204" pitchFamily="34" charset="-120"/>
              </a:rPr>
              <a:t>(Effective Accelerationism)</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a:t>
            </a:r>
            <a:r>
              <a:rPr lang="en-US" altLang="zh-TW" sz="3200" dirty="0">
                <a:latin typeface="微軟正黑體" panose="020B0604030504040204" pitchFamily="34" charset="-120"/>
                <a:ea typeface="微軟正黑體" panose="020B0604030504040204" pitchFamily="34" charset="-120"/>
              </a:rPr>
              <a:t>vs.</a:t>
            </a:r>
            <a:r>
              <a:rPr lang="zh-TW" altLang="en-US" sz="3200" dirty="0">
                <a:latin typeface="微軟正黑體" panose="020B0604030504040204" pitchFamily="34" charset="-120"/>
                <a:ea typeface="微軟正黑體" panose="020B0604030504040204" pitchFamily="34" charset="-120"/>
              </a:rPr>
              <a:t>動物」，「</a:t>
            </a:r>
            <a:r>
              <a:rPr lang="en-US" altLang="zh-TW" sz="3200" dirty="0">
                <a:latin typeface="微軟正黑體" panose="020B0604030504040204" pitchFamily="34" charset="-120"/>
                <a:ea typeface="微軟正黑體" panose="020B0604030504040204" pitchFamily="34" charset="-120"/>
              </a:rPr>
              <a:t>AI vs.</a:t>
            </a:r>
            <a:r>
              <a:rPr lang="zh-TW" altLang="en-US" sz="3200" dirty="0">
                <a:latin typeface="微軟正黑體" panose="020B0604030504040204" pitchFamily="34" charset="-120"/>
                <a:ea typeface="微軟正黑體" panose="020B0604030504040204" pitchFamily="34" charset="-120"/>
              </a:rPr>
              <a:t>人類」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395852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228600"/>
            <a:ext cx="4343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宮廷劇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509200"/>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董事會將</a:t>
            </a:r>
            <a:r>
              <a:rPr lang="en-US" altLang="zh-TW" sz="3200" b="0" i="0" dirty="0">
                <a:effectLst/>
                <a:latin typeface="微軟正黑體" panose="020B0604030504040204" pitchFamily="34" charset="-120"/>
                <a:ea typeface="微軟正黑體" panose="020B0604030504040204" pitchFamily="34" charset="-120"/>
              </a:rPr>
              <a:t>Sam Altman</a:t>
            </a:r>
            <a:r>
              <a:rPr lang="zh-TW" altLang="en-US" sz="3200" b="0" i="0" dirty="0">
                <a:effectLst/>
                <a:latin typeface="微軟正黑體" panose="020B0604030504040204" pitchFamily="34" charset="-120"/>
                <a:ea typeface="微軟正黑體" panose="020B0604030504040204" pitchFamily="34" charset="-120"/>
              </a:rPr>
              <a:t>開除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發動人是</a:t>
            </a:r>
            <a:r>
              <a:rPr lang="en-US" altLang="zh-TW" sz="3200" b="0" i="0" dirty="0">
                <a:effectLst/>
                <a:latin typeface="微軟正黑體" panose="020B0604030504040204" pitchFamily="34" charset="-120"/>
                <a:ea typeface="微軟正黑體" panose="020B0604030504040204" pitchFamily="34" charset="-120"/>
              </a:rPr>
              <a:t>Ilya </a:t>
            </a:r>
            <a:r>
              <a:rPr lang="en-US" altLang="zh-TW" sz="3200" b="0" i="0" dirty="0" err="1">
                <a:effectLst/>
                <a:latin typeface="微軟正黑體" panose="020B0604030504040204" pitchFamily="34" charset="-120"/>
                <a:ea typeface="微軟正黑體" panose="020B0604030504040204" pitchFamily="34" charset="-120"/>
              </a:rPr>
              <a:t>Sutskever</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AlexNet</a:t>
            </a:r>
            <a:r>
              <a:rPr lang="zh-TW" altLang="en-US" sz="3200" b="0" i="0" dirty="0">
                <a:effectLst/>
                <a:latin typeface="微軟正黑體" panose="020B0604030504040204" pitchFamily="34" charset="-120"/>
                <a:ea typeface="微軟正黑體" panose="020B0604030504040204" pitchFamily="34" charset="-120"/>
              </a:rPr>
              <a:t>發明人</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經過鬧一陣，</a:t>
            </a:r>
            <a:r>
              <a:rPr lang="en-US" altLang="zh-TW" sz="3200" b="0" i="0" dirty="0">
                <a:effectLst/>
                <a:latin typeface="微軟正黑體" panose="020B0604030504040204" pitchFamily="34" charset="-120"/>
                <a:ea typeface="微軟正黑體" panose="020B0604030504040204" pitchFamily="34" charset="-120"/>
              </a:rPr>
              <a:t>Altman</a:t>
            </a:r>
            <a:r>
              <a:rPr lang="zh-TW" altLang="en-US" sz="3200" b="0" i="0" dirty="0">
                <a:effectLst/>
                <a:latin typeface="微軟正黑體" panose="020B0604030504040204" pitchFamily="34" charset="-120"/>
                <a:ea typeface="微軟正黑體" panose="020B0604030504040204" pitchFamily="34" charset="-120"/>
              </a:rPr>
              <a:t>又回歸</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引發人工智慧問題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推出</a:t>
            </a:r>
            <a:r>
              <a:rPr lang="en-US" altLang="zh-TW" sz="3200" dirty="0" err="1">
                <a:latin typeface="微軟正黑體" panose="020B0604030504040204" pitchFamily="34" charset="-120"/>
                <a:ea typeface="微軟正黑體" panose="020B0604030504040204" pitchFamily="34" charset="-120"/>
              </a:rPr>
              <a:t>SuperAlignment</a:t>
            </a:r>
            <a:r>
              <a:rPr lang="zh-TW" altLang="en-US" sz="3200" dirty="0">
                <a:latin typeface="微軟正黑體" panose="020B0604030504040204" pitchFamily="34" charset="-120"/>
                <a:ea typeface="微軟正黑體" panose="020B0604030504040204" pitchFamily="34" charset="-120"/>
              </a:rPr>
              <a:t>技術</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承諾</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的算力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Reward Hacking</a:t>
            </a:r>
            <a:r>
              <a:rPr lang="zh-TW" altLang="en-US" sz="3200" dirty="0">
                <a:latin typeface="微軟正黑體" panose="020B0604030504040204" pitchFamily="34" charset="-120"/>
                <a:ea typeface="微軟正黑體" panose="020B0604030504040204" pitchFamily="34" charset="-120"/>
              </a:rPr>
              <a:t>的擔憂</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有效利他主義</a:t>
            </a:r>
            <a:r>
              <a:rPr lang="en-US" altLang="zh-TW" sz="3200" dirty="0">
                <a:latin typeface="微軟正黑體" panose="020B0604030504040204" pitchFamily="34" charset="-120"/>
                <a:ea typeface="微軟正黑體" panose="020B0604030504040204" pitchFamily="34" charset="-120"/>
              </a:rPr>
              <a:t>(Effective Altruism)</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有效加速主義</a:t>
            </a:r>
            <a:r>
              <a:rPr lang="en-US" altLang="zh-TW" sz="3200" b="0" i="0" dirty="0">
                <a:effectLst/>
                <a:latin typeface="微軟正黑體" panose="020B0604030504040204" pitchFamily="34" charset="-120"/>
                <a:ea typeface="微軟正黑體" panose="020B0604030504040204" pitchFamily="34" charset="-120"/>
              </a:rPr>
              <a:t>(Effective Accelerationism)</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a:t>
            </a:r>
            <a:r>
              <a:rPr lang="en-US" altLang="zh-TW" sz="3200" dirty="0">
                <a:latin typeface="微軟正黑體" panose="020B0604030504040204" pitchFamily="34" charset="-120"/>
                <a:ea typeface="微軟正黑體" panose="020B0604030504040204" pitchFamily="34" charset="-120"/>
              </a:rPr>
              <a:t>vs.</a:t>
            </a:r>
            <a:r>
              <a:rPr lang="zh-TW" altLang="en-US" sz="3200" dirty="0">
                <a:latin typeface="微軟正黑體" panose="020B0604030504040204" pitchFamily="34" charset="-120"/>
                <a:ea typeface="微軟正黑體" panose="020B0604030504040204" pitchFamily="34" charset="-120"/>
              </a:rPr>
              <a:t>動物」，「</a:t>
            </a:r>
            <a:r>
              <a:rPr lang="en-US" altLang="zh-TW" sz="3200" dirty="0">
                <a:latin typeface="微軟正黑體" panose="020B0604030504040204" pitchFamily="34" charset="-120"/>
                <a:ea typeface="微軟正黑體" panose="020B0604030504040204" pitchFamily="34" charset="-120"/>
              </a:rPr>
              <a:t>AI vs.</a:t>
            </a:r>
            <a:r>
              <a:rPr lang="zh-TW" altLang="en-US" sz="3200" dirty="0">
                <a:latin typeface="微軟正黑體" panose="020B0604030504040204" pitchFamily="34" charset="-120"/>
                <a:ea typeface="微軟正黑體" panose="020B0604030504040204" pitchFamily="34" charset="-120"/>
              </a:rPr>
              <a:t>人類」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032108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AI alignment</a:t>
            </a:r>
            <a:r>
              <a:rPr lang="zh-TW" altLang="en-US" sz="3200" b="0" i="0" dirty="0">
                <a:effectLst/>
                <a:latin typeface="微軟正黑體" panose="020B0604030504040204" pitchFamily="34" charset="-120"/>
                <a:ea typeface="微軟正黑體" panose="020B0604030504040204" pitchFamily="34" charset="-120"/>
              </a:rPr>
              <a:t>：引導</a:t>
            </a:r>
            <a:r>
              <a:rPr lang="zh-TW" altLang="en-US" sz="3200" b="0" i="0" u="none" strike="noStrike" dirty="0">
                <a:effectLst/>
                <a:latin typeface="微軟正黑體" panose="020B0604030504040204" pitchFamily="34" charset="-120"/>
                <a:ea typeface="微軟正黑體" panose="020B0604030504040204" pitchFamily="34" charset="-120"/>
                <a:hlinkClick r:id="rId3" tooltip="人工智慧">
                  <a:extLst>
                    <a:ext uri="{A12FA001-AC4F-418D-AE19-62706E023703}">
                      <ahyp:hlinkClr xmlns:ahyp="http://schemas.microsoft.com/office/drawing/2018/hyperlinkcolor" val="tx"/>
                    </a:ext>
                  </a:extLst>
                </a:hlinkClick>
              </a:rPr>
              <a:t>人工智慧</a:t>
            </a:r>
            <a:r>
              <a:rPr lang="zh-TW" altLang="en-US" sz="3200" b="0" i="0" dirty="0">
                <a:effectLst/>
                <a:latin typeface="微軟正黑體" panose="020B0604030504040204" pitchFamily="34" charset="-120"/>
                <a:ea typeface="微軟正黑體" panose="020B0604030504040204" pitchFamily="34" charset="-120"/>
              </a:rPr>
              <a:t>系統的行為，使其符合設計者的利益和預期目標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對齊的人工智慧行為會向著預期方向發展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未對齊的人工智慧的行為雖然也具備特定目標，但此目標並非設計者所預期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在目前部署的商業系統，例如</a:t>
            </a:r>
            <a:r>
              <a:rPr lang="zh-TW" altLang="en-US" sz="3200" b="0" i="0" u="none" strike="noStrike" dirty="0">
                <a:effectLst/>
                <a:latin typeface="微軟正黑體" panose="020B0604030504040204" pitchFamily="34" charset="-120"/>
                <a:ea typeface="微軟正黑體" panose="020B0604030504040204" pitchFamily="34" charset="-120"/>
                <a:hlinkClick r:id="rId4" tooltip="機器人">
                  <a:extLst>
                    <a:ext uri="{A12FA001-AC4F-418D-AE19-62706E023703}">
                      <ahyp:hlinkClr xmlns:ahyp="http://schemas.microsoft.com/office/drawing/2018/hyperlinkcolor" val="tx"/>
                    </a:ext>
                  </a:extLst>
                </a:hlinkClick>
              </a:rPr>
              <a:t>機器人</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語言模型">
                  <a:extLst>
                    <a:ext uri="{A12FA001-AC4F-418D-AE19-62706E023703}">
                      <ahyp:hlinkClr xmlns:ahyp="http://schemas.microsoft.com/office/drawing/2018/hyperlinkcolor" val="tx"/>
                    </a:ext>
                  </a:extLst>
                </a:hlinkClick>
              </a:rPr>
              <a:t>語言模型</a:t>
            </a:r>
            <a:r>
              <a:rPr lang="en-US" altLang="zh-TW" sz="3200" b="0" i="0" u="none" strike="noStrike" baseline="30000" dirty="0">
                <a:effectLst/>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7" tooltip="自動駕駛汽車">
                  <a:extLst>
                    <a:ext uri="{A12FA001-AC4F-418D-AE19-62706E023703}">
                      <ahyp:hlinkClr xmlns:ahyp="http://schemas.microsoft.com/office/drawing/2018/hyperlinkcolor" val="tx"/>
                    </a:ext>
                  </a:extLst>
                </a:hlinkClick>
              </a:rPr>
              <a:t>自動駕駛汽車</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8" tooltip="推薦系統">
                  <a:extLst>
                    <a:ext uri="{A12FA001-AC4F-418D-AE19-62706E023703}">
                      <ahyp:hlinkClr xmlns:ahyp="http://schemas.microsoft.com/office/drawing/2018/hyperlinkcolor" val="tx"/>
                    </a:ext>
                  </a:extLst>
                </a:hlinkClick>
              </a:rPr>
              <a:t>社交媒體推薦引擎</a:t>
            </a:r>
            <a:r>
              <a:rPr lang="zh-TW" altLang="en-US" sz="3200" b="0" i="0" dirty="0">
                <a:effectLst/>
                <a:latin typeface="微軟正黑體" panose="020B0604030504040204" pitchFamily="34" charset="-120"/>
                <a:ea typeface="微軟正黑體" panose="020B0604030504040204" pitchFamily="34" charset="-120"/>
              </a:rPr>
              <a:t>中，上述問題已有顯現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是人工智慧安全的子集合</a:t>
            </a:r>
          </a:p>
        </p:txBody>
      </p:sp>
    </p:spTree>
    <p:extLst>
      <p:ext uri="{BB962C8B-B14F-4D97-AF65-F5344CB8AC3E}">
        <p14:creationId xmlns:p14="http://schemas.microsoft.com/office/powerpoint/2010/main" val="258652102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810000" cy="4524315"/>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希臘神話中的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弗里吉亞">
                  <a:extLst>
                    <a:ext uri="{A12FA001-AC4F-418D-AE19-62706E023703}">
                      <ahyp:hlinkClr xmlns:ahyp="http://schemas.microsoft.com/office/drawing/2018/hyperlinkcolor" val="tx"/>
                    </a:ext>
                  </a:extLst>
                </a:hlinkClick>
              </a:rPr>
              <a:t>弗里吉亞</a:t>
            </a:r>
            <a:r>
              <a:rPr lang="zh-TW" altLang="en-US" sz="3200" b="0" i="0" dirty="0">
                <a:effectLst/>
                <a:latin typeface="微軟正黑體" panose="020B0604030504040204" pitchFamily="34" charset="-120"/>
                <a:ea typeface="微軟正黑體" panose="020B0604030504040204" pitchFamily="34" charset="-120"/>
              </a:rPr>
              <a:t>國王</a:t>
            </a:r>
            <a:r>
              <a:rPr lang="zh-TW" altLang="en-US" sz="3200" b="0" i="0" u="none" strike="noStrike" dirty="0">
                <a:effectLst/>
                <a:latin typeface="微軟正黑體" panose="020B0604030504040204" pitchFamily="34" charset="-120"/>
                <a:ea typeface="微軟正黑體" panose="020B0604030504040204" pitchFamily="34" charset="-120"/>
                <a:hlinkClick r:id="rId4" tooltip="邁達斯">
                  <a:extLst>
                    <a:ext uri="{A12FA001-AC4F-418D-AE19-62706E023703}">
                      <ahyp:hlinkClr xmlns:ahyp="http://schemas.microsoft.com/office/drawing/2018/hyperlinkcolor" val="tx"/>
                    </a:ext>
                  </a:extLst>
                </a:hlinkClick>
              </a:rPr>
              <a:t>邁達斯</a:t>
            </a:r>
            <a:r>
              <a:rPr lang="zh-TW" altLang="en-US" sz="3200" b="0" i="0" dirty="0">
                <a:effectLst/>
                <a:latin typeface="微軟正黑體" panose="020B0604030504040204" pitchFamily="34" charset="-120"/>
                <a:ea typeface="微軟正黑體" panose="020B0604030504040204" pitchFamily="34" charset="-120"/>
              </a:rPr>
              <a:t>向神索取「點石成金」的能力，卻忘記指定例外，結果就連食物也變成了無法食用的金子，女兒也因他的觸碰成了金質雕像</a:t>
            </a:r>
          </a:p>
        </p:txBody>
      </p:sp>
      <p:pic>
        <p:nvPicPr>
          <p:cNvPr id="5122" name="Picture 2" descr="undefined">
            <a:extLst>
              <a:ext uri="{FF2B5EF4-FFF2-40B4-BE49-F238E27FC236}">
                <a16:creationId xmlns:a16="http://schemas.microsoft.com/office/drawing/2014/main" id="{41FA1CAE-A66A-DF09-8199-2790B1C4B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483354"/>
            <a:ext cx="3448048" cy="512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2853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6001643"/>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建立人工智慧的人無法在事先想到所有的可能性，包括不正常的後果</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目前大部分</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的基礎是神經網路，但神經元的運作方式是無法解釋的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的目的就是優化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，對電腦來說這件事並無意識的存在</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a:t>
            </a: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會用各種各樣的方式來優化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，包括獲取控制權，消除障礙</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電腦病毒不是這一類，主要針對失控的後果，和預期目標不同</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52073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83C47741-AD30-51E6-EEF4-E71AF8921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0"/>
            <a:ext cx="7173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2820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11/24/2023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什麼是奇異點？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其它科技的推波助瀾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人和機器的互動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AGI</a:t>
            </a:r>
            <a:r>
              <a:rPr lang="zh-TW" altLang="en-US" sz="3200" b="0" i="0" dirty="0">
                <a:effectLst/>
                <a:latin typeface="微軟正黑體" panose="020B0604030504040204" pitchFamily="34" charset="-120"/>
                <a:ea typeface="微軟正黑體" panose="020B0604030504040204" pitchFamily="34" charset="-120"/>
              </a:rPr>
              <a:t>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Recursive Improvement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人工智慧對齊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機器人三原則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機器人四原則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2017</a:t>
            </a:r>
            <a:r>
              <a:rPr lang="zh-TW" altLang="en-US" sz="3200" dirty="0">
                <a:latin typeface="微軟正黑體" panose="020B0604030504040204" pitchFamily="34" charset="-120"/>
                <a:ea typeface="微軟正黑體" panose="020B0604030504040204" pitchFamily="34" charset="-120"/>
              </a:rPr>
              <a:t>阿西洛馬會議</a:t>
            </a:r>
            <a:r>
              <a:rPr lang="en-US" altLang="zh-TW" sz="3200" dirty="0">
                <a:latin typeface="微軟正黑體" panose="020B0604030504040204" pitchFamily="34" charset="-120"/>
                <a:ea typeface="微軟正黑體" panose="020B0604030504040204" pitchFamily="34" charset="-120"/>
              </a:rPr>
              <a:t>23</a:t>
            </a:r>
            <a:r>
              <a:rPr lang="zh-TW" altLang="en-US" sz="3200" dirty="0">
                <a:latin typeface="微軟正黑體" panose="020B0604030504040204" pitchFamily="34" charset="-120"/>
                <a:ea typeface="微軟正黑體" panose="020B0604030504040204" pitchFamily="34" charset="-120"/>
              </a:rPr>
              <a:t>原則</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馬斯克的公開信</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104078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什麼是奇異點？</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11/24/2023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99</a:t>
            </a:fld>
            <a:endParaRPr kumimoji="0" lang="en-US" dirty="0"/>
          </a:p>
        </p:txBody>
      </p:sp>
    </p:spTree>
    <p:extLst>
      <p:ext uri="{BB962C8B-B14F-4D97-AF65-F5344CB8AC3E}">
        <p14:creationId xmlns:p14="http://schemas.microsoft.com/office/powerpoint/2010/main" val="2524934755"/>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5467</Words>
  <Application>Microsoft Office PowerPoint</Application>
  <PresentationFormat>如螢幕大小 (4:3)</PresentationFormat>
  <Paragraphs>744</Paragraphs>
  <Slides>131</Slides>
  <Notes>103</Notes>
  <HiddenSlides>0</HiddenSlides>
  <MMClips>2</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131</vt:i4>
      </vt:variant>
    </vt:vector>
  </HeadingPairs>
  <TitlesOfParts>
    <vt:vector size="140" baseType="lpstr">
      <vt:lpstr>Linux Libertine</vt:lpstr>
      <vt:lpstr>微軟正黑體</vt:lpstr>
      <vt:lpstr>新細明體</vt:lpstr>
      <vt:lpstr>標楷體</vt:lpstr>
      <vt:lpstr>Arial</vt:lpstr>
      <vt:lpstr>Calibri</vt:lpstr>
      <vt:lpstr>Century Schoolbook</vt:lpstr>
      <vt:lpstr>Times New Roman</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2023-11-23T16:34:02Z</dcterms:modified>
</cp:coreProperties>
</file>